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8" r:id="rId1"/>
    <p:sldMasterId id="2147483725" r:id="rId2"/>
  </p:sldMasterIdLst>
  <p:notesMasterIdLst>
    <p:notesMasterId r:id="rId53"/>
  </p:notesMasterIdLst>
  <p:sldIdLst>
    <p:sldId id="256" r:id="rId3"/>
    <p:sldId id="257" r:id="rId4"/>
    <p:sldId id="300" r:id="rId5"/>
    <p:sldId id="258" r:id="rId6"/>
    <p:sldId id="261" r:id="rId7"/>
    <p:sldId id="264" r:id="rId8"/>
    <p:sldId id="265" r:id="rId9"/>
    <p:sldId id="266" r:id="rId10"/>
    <p:sldId id="298" r:id="rId11"/>
    <p:sldId id="299" r:id="rId12"/>
    <p:sldId id="268" r:id="rId13"/>
    <p:sldId id="303" r:id="rId14"/>
    <p:sldId id="304" r:id="rId15"/>
    <p:sldId id="305" r:id="rId16"/>
    <p:sldId id="306" r:id="rId17"/>
    <p:sldId id="270" r:id="rId18"/>
    <p:sldId id="271" r:id="rId19"/>
    <p:sldId id="301" r:id="rId20"/>
    <p:sldId id="272" r:id="rId21"/>
    <p:sldId id="273" r:id="rId22"/>
    <p:sldId id="274" r:id="rId23"/>
    <p:sldId id="312" r:id="rId24"/>
    <p:sldId id="279" r:id="rId25"/>
    <p:sldId id="310" r:id="rId26"/>
    <p:sldId id="311" r:id="rId27"/>
    <p:sldId id="309" r:id="rId28"/>
    <p:sldId id="280" r:id="rId29"/>
    <p:sldId id="281" r:id="rId30"/>
    <p:sldId id="287" r:id="rId31"/>
    <p:sldId id="307" r:id="rId32"/>
    <p:sldId id="313" r:id="rId33"/>
    <p:sldId id="282" r:id="rId34"/>
    <p:sldId id="283" r:id="rId35"/>
    <p:sldId id="288" r:id="rId36"/>
    <p:sldId id="260" r:id="rId37"/>
    <p:sldId id="263" r:id="rId38"/>
    <p:sldId id="286" r:id="rId39"/>
    <p:sldId id="284" r:id="rId40"/>
    <p:sldId id="295" r:id="rId41"/>
    <p:sldId id="294" r:id="rId42"/>
    <p:sldId id="289" r:id="rId43"/>
    <p:sldId id="290" r:id="rId44"/>
    <p:sldId id="292" r:id="rId45"/>
    <p:sldId id="291" r:id="rId46"/>
    <p:sldId id="293" r:id="rId47"/>
    <p:sldId id="276" r:id="rId48"/>
    <p:sldId id="297" r:id="rId49"/>
    <p:sldId id="277" r:id="rId50"/>
    <p:sldId id="275" r:id="rId51"/>
    <p:sldId id="30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úl Alberto León Díaz" initials="RALD" lastIdx="0" clrIdx="0">
    <p:extLst>
      <p:ext uri="{19B8F6BF-5375-455C-9EA6-DF929625EA0E}">
        <p15:presenceInfo xmlns:p15="http://schemas.microsoft.com/office/powerpoint/2012/main" userId="2420a1d62a1934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6EBBD5-7FC6-4C27-9047-986555E546AC}" type="datetimeFigureOut">
              <a:rPr lang="es-MX" smtClean="0"/>
              <a:t>06/12/2017</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20AE3-3241-42C0-96C5-5DDA0CE1B30E}" type="slidenum">
              <a:rPr lang="es-MX" smtClean="0"/>
              <a:t>‹Nº›</a:t>
            </a:fld>
            <a:endParaRPr lang="es-MX"/>
          </a:p>
        </p:txBody>
      </p:sp>
    </p:spTree>
    <p:extLst>
      <p:ext uri="{BB962C8B-B14F-4D97-AF65-F5344CB8AC3E}">
        <p14:creationId xmlns:p14="http://schemas.microsoft.com/office/powerpoint/2010/main" val="421951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58720AE3-3241-42C0-96C5-5DDA0CE1B30E}" type="slidenum">
              <a:rPr lang="es-MX" smtClean="0"/>
              <a:t>1</a:t>
            </a:fld>
            <a:endParaRPr lang="es-MX"/>
          </a:p>
        </p:txBody>
      </p:sp>
    </p:spTree>
    <p:extLst>
      <p:ext uri="{BB962C8B-B14F-4D97-AF65-F5344CB8AC3E}">
        <p14:creationId xmlns:p14="http://schemas.microsoft.com/office/powerpoint/2010/main" val="693057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40114810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59572129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7AB1F8C-4A59-400E-84AD-5E5934F91A7D}"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24380186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15287434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406917865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7AB1F8C-4A59-400E-84AD-5E5934F91A7D}"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2106689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7AB1F8C-4A59-400E-84AD-5E5934F91A7D}" type="datetime1">
              <a:rPr lang="en-US" smtClean="0"/>
              <a:t>12/6/2017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71144402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7AB1F8C-4A59-400E-84AD-5E5934F91A7D}" type="datetime1">
              <a:rPr lang="en-US" smtClean="0"/>
              <a:t>12/6/2017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47765631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7AB1F8C-4A59-400E-84AD-5E5934F91A7D}" type="datetime1">
              <a:rPr lang="en-US" smtClean="0"/>
              <a:t>12/6/2017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115493155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AB1F8C-4A59-400E-84AD-5E5934F91A7D}" type="datetime1">
              <a:rPr lang="en-US" smtClean="0"/>
              <a:t>12/6/2017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261108151"/>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12/6/2017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75214439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39283552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12/6/2017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40519610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7AB1F8C-4A59-400E-84AD-5E5934F91A7D}"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91832513"/>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B7AB1F8C-4A59-400E-84AD-5E5934F91A7D}"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525833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7AB1F8C-4A59-400E-84AD-5E5934F91A7D}" type="datetime1">
              <a:rPr lang="en-US" smtClean="0"/>
              <a:t>12/6/2017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87463893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7AB1F8C-4A59-400E-84AD-5E5934F91A7D}" type="datetime1">
              <a:rPr lang="en-US" smtClean="0"/>
              <a:t>12/6/2017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46830317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45127" y="2507550"/>
            <a:ext cx="5156200"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7550"/>
            <a:ext cx="5181601" cy="36805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B7AB1F8C-4A59-400E-84AD-5E5934F91A7D}" type="datetime1">
              <a:rPr lang="en-US" smtClean="0"/>
              <a:t>12/6/2017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52068372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7AB1F8C-4A59-400E-84AD-5E5934F91A7D}" type="datetime1">
              <a:rPr lang="en-US" smtClean="0"/>
              <a:t>12/6/2017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6" name="Title 5"/>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01177126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AB1F8C-4A59-400E-84AD-5E5934F91A7D}" type="datetime1">
              <a:rPr lang="en-US" smtClean="0"/>
              <a:t>12/6/2017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00515380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12/6/2017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79412534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7AB1F8C-4A59-400E-84AD-5E5934F91A7D}" type="datetime1">
              <a:rPr lang="en-US" smtClean="0"/>
              <a:t>12/6/2017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50893419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7AB1F8C-4A59-400E-84AD-5E5934F91A7D}" type="datetime1">
              <a:rPr lang="en-US" smtClean="0"/>
              <a:t>12/6/2017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781617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7AB1F8C-4A59-400E-84AD-5E5934F91A7D}" type="datetime1">
              <a:rPr lang="en-US" smtClean="0"/>
              <a:t>12/6/2017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484133185"/>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1626" y="327606"/>
            <a:ext cx="8573550" cy="2983002"/>
          </a:xfrm>
        </p:spPr>
        <p:txBody>
          <a:bodyPr>
            <a:noAutofit/>
          </a:bodyPr>
          <a:lstStyle/>
          <a:p>
            <a:pPr algn="ctr"/>
            <a:r>
              <a:rPr lang="en-US" sz="4000" b="1" dirty="0">
                <a:solidFill>
                  <a:schemeClr val="bg1"/>
                </a:solidFill>
              </a:rPr>
              <a:t>Trabajo Terminal  2016-B018</a:t>
            </a:r>
            <a:br>
              <a:rPr lang="en-US" sz="4000" b="1" dirty="0">
                <a:solidFill>
                  <a:schemeClr val="bg1"/>
                </a:solidFill>
              </a:rPr>
            </a:br>
            <a:br>
              <a:rPr lang="en-US" sz="4000" dirty="0"/>
            </a:br>
            <a:r>
              <a:rPr lang="en-US" sz="4400" b="1" dirty="0"/>
              <a:t>Software de apoyo al análisis</a:t>
            </a:r>
            <a:br>
              <a:rPr lang="en-US" sz="4400" b="1" dirty="0"/>
            </a:br>
            <a:r>
              <a:rPr lang="en-US" sz="4400" b="1" dirty="0"/>
              <a:t>radiológico de tomografías axiales computarizadas</a:t>
            </a:r>
            <a:endParaRPr lang="es-MX" sz="4400" b="1" dirty="0"/>
          </a:p>
        </p:txBody>
      </p:sp>
      <p:sp>
        <p:nvSpPr>
          <p:cNvPr id="3" name="Subtitle 2"/>
          <p:cNvSpPr>
            <a:spLocks noGrp="1"/>
          </p:cNvSpPr>
          <p:nvPr>
            <p:ph type="subTitle" idx="1"/>
          </p:nvPr>
        </p:nvSpPr>
        <p:spPr>
          <a:xfrm>
            <a:off x="3154259" y="3849985"/>
            <a:ext cx="8573550" cy="2391425"/>
          </a:xfrm>
        </p:spPr>
        <p:txBody>
          <a:bodyPr>
            <a:normAutofit fontScale="77500" lnSpcReduction="20000"/>
          </a:bodyPr>
          <a:lstStyle/>
          <a:p>
            <a:pPr algn="r"/>
            <a:r>
              <a:rPr lang="en-US" sz="2500" dirty="0"/>
              <a:t>            Presentan:               	                        	León Díaz Raúl Alberto</a:t>
            </a:r>
          </a:p>
          <a:p>
            <a:pPr algn="r"/>
            <a:r>
              <a:rPr lang="en-US" sz="2500" dirty="0"/>
              <a:t>		Osnaya Gómez Alexis Alan</a:t>
            </a:r>
          </a:p>
          <a:p>
            <a:pPr algn="r"/>
            <a:r>
              <a:rPr lang="en-US" sz="2500" dirty="0"/>
              <a:t>		Ríos López José Alberto</a:t>
            </a:r>
          </a:p>
          <a:p>
            <a:pPr algn="r"/>
            <a:r>
              <a:rPr lang="en-US" sz="2500" dirty="0"/>
              <a:t>		Santiago Nieves Edgar Augusto</a:t>
            </a:r>
          </a:p>
          <a:p>
            <a:pPr algn="r"/>
            <a:endParaRPr lang="en-US" sz="2500" dirty="0"/>
          </a:p>
          <a:p>
            <a:pPr algn="r"/>
            <a:r>
              <a:rPr lang="en-US" sz="2500" dirty="0"/>
              <a:t>Directores:              	M. en C. Edgardo Franco Martínez</a:t>
            </a:r>
          </a:p>
          <a:p>
            <a:pPr algn="r"/>
            <a:r>
              <a:rPr lang="en-US" sz="2500" dirty="0"/>
              <a:t>		Dr. Jorge Luis Rosas Trigueros</a:t>
            </a:r>
          </a:p>
          <a:p>
            <a:endParaRPr lang="es-MX" dirty="0"/>
          </a:p>
        </p:txBody>
      </p:sp>
      <p:pic>
        <p:nvPicPr>
          <p:cNvPr id="9" name="Picture 8"/>
          <p:cNvPicPr>
            <a:picLocks noChangeAspect="1"/>
          </p:cNvPicPr>
          <p:nvPr/>
        </p:nvPicPr>
        <p:blipFill>
          <a:blip r:embed="rId3"/>
          <a:stretch>
            <a:fillRect/>
          </a:stretch>
        </p:blipFill>
        <p:spPr>
          <a:xfrm>
            <a:off x="1107347" y="36337"/>
            <a:ext cx="1014149" cy="1063657"/>
          </a:xfrm>
          <a:prstGeom prst="rect">
            <a:avLst/>
          </a:prstGeom>
        </p:spPr>
      </p:pic>
      <p:pic>
        <p:nvPicPr>
          <p:cNvPr id="11" name="Picture 10"/>
          <p:cNvPicPr>
            <a:picLocks noChangeAspect="1"/>
          </p:cNvPicPr>
          <p:nvPr/>
        </p:nvPicPr>
        <p:blipFill>
          <a:blip r:embed="rId4"/>
          <a:stretch>
            <a:fillRect/>
          </a:stretch>
        </p:blipFill>
        <p:spPr>
          <a:xfrm>
            <a:off x="10110234" y="59293"/>
            <a:ext cx="1309358" cy="1006627"/>
          </a:xfrm>
          <a:prstGeom prst="rect">
            <a:avLst/>
          </a:prstGeom>
        </p:spPr>
      </p:pic>
      <p:sp>
        <p:nvSpPr>
          <p:cNvPr id="14" name="TextBox 13"/>
          <p:cNvSpPr txBox="1"/>
          <p:nvPr/>
        </p:nvSpPr>
        <p:spPr>
          <a:xfrm>
            <a:off x="9541565" y="1235965"/>
            <a:ext cx="2627586" cy="369332"/>
          </a:xfrm>
          <a:prstGeom prst="rect">
            <a:avLst/>
          </a:prstGeom>
          <a:noFill/>
        </p:spPr>
        <p:txBody>
          <a:bodyPr wrap="square" rtlCol="0">
            <a:spAutoFit/>
          </a:bodyPr>
          <a:lstStyle/>
          <a:p>
            <a:r>
              <a:rPr lang="es-MX" dirty="0"/>
              <a:t>1 de Diciembre de 2017</a:t>
            </a:r>
          </a:p>
        </p:txBody>
      </p:sp>
    </p:spTree>
    <p:extLst>
      <p:ext uri="{BB962C8B-B14F-4D97-AF65-F5344CB8AC3E}">
        <p14:creationId xmlns:p14="http://schemas.microsoft.com/office/powerpoint/2010/main" val="650823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1C07093-7B65-4E39-B3D8-F7BCBC432EAD}"/>
              </a:ext>
            </a:extLst>
          </p:cNvPr>
          <p:cNvSpPr>
            <a:spLocks noGrp="1"/>
          </p:cNvSpPr>
          <p:nvPr>
            <p:ph idx="1"/>
          </p:nvPr>
        </p:nvSpPr>
        <p:spPr>
          <a:xfrm>
            <a:off x="2690191" y="2862470"/>
            <a:ext cx="8670535" cy="3317667"/>
          </a:xfrm>
        </p:spPr>
        <p:txBody>
          <a:bodyPr>
            <a:normAutofit/>
          </a:bodyPr>
          <a:lstStyle/>
          <a:p>
            <a:pPr marL="0" indent="0">
              <a:buNone/>
            </a:pPr>
            <a:r>
              <a:rPr lang="es-MX" sz="9600" b="1" dirty="0">
                <a:solidFill>
                  <a:srgbClr val="00B0F0"/>
                </a:solidFill>
              </a:rPr>
              <a:t>Análisis y diseño</a:t>
            </a:r>
            <a:endParaRPr lang="es-MX" sz="9600" dirty="0">
              <a:solidFill>
                <a:srgbClr val="00B0F0"/>
              </a:solidFill>
            </a:endParaRPr>
          </a:p>
        </p:txBody>
      </p:sp>
      <p:sp>
        <p:nvSpPr>
          <p:cNvPr id="5" name="Marcador de número de diapositiva 3">
            <a:extLst>
              <a:ext uri="{FF2B5EF4-FFF2-40B4-BE49-F238E27FC236}">
                <a16:creationId xmlns:a16="http://schemas.microsoft.com/office/drawing/2014/main" id="{102FF9CA-53C5-45AB-84DD-E5189E6460AC}"/>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10</a:t>
            </a:fld>
            <a:endParaRPr lang="en-US" sz="4400" dirty="0">
              <a:solidFill>
                <a:schemeClr val="tx1"/>
              </a:solidFill>
            </a:endParaRPr>
          </a:p>
        </p:txBody>
      </p:sp>
    </p:spTree>
    <p:extLst>
      <p:ext uri="{BB962C8B-B14F-4D97-AF65-F5344CB8AC3E}">
        <p14:creationId xmlns:p14="http://schemas.microsoft.com/office/powerpoint/2010/main" val="4035839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5165" y="0"/>
            <a:ext cx="10515600" cy="1325562"/>
          </a:xfrm>
        </p:spPr>
        <p:txBody>
          <a:bodyPr/>
          <a:lstStyle/>
          <a:p>
            <a:r>
              <a:rPr lang="es-MX" b="1" dirty="0">
                <a:solidFill>
                  <a:schemeClr val="bg1"/>
                </a:solidFill>
              </a:rPr>
              <a:t>Esquema general de sistema</a:t>
            </a:r>
          </a:p>
        </p:txBody>
      </p:sp>
      <p:sp>
        <p:nvSpPr>
          <p:cNvPr id="4" name="Slide Number Placeholder 3"/>
          <p:cNvSpPr>
            <a:spLocks noGrp="1"/>
          </p:cNvSpPr>
          <p:nvPr>
            <p:ph type="sldNum" sz="quarter" idx="12"/>
          </p:nvPr>
        </p:nvSpPr>
        <p:spPr/>
        <p:txBody>
          <a:bodyPr/>
          <a:lstStyle/>
          <a:p>
            <a:endParaRPr lang="en-US" sz="2400" dirty="0">
              <a:solidFill>
                <a:schemeClr val="tx1"/>
              </a:solidFill>
            </a:endParaRPr>
          </a:p>
          <a:p>
            <a:endParaRPr lang="en-US" sz="2400" dirty="0">
              <a:solidFill>
                <a:schemeClr val="tx1"/>
              </a:solidFill>
            </a:endParaRPr>
          </a:p>
        </p:txBody>
      </p:sp>
      <p:pic>
        <p:nvPicPr>
          <p:cNvPr id="8" name="Marcador de contenido 7">
            <a:extLst>
              <a:ext uri="{FF2B5EF4-FFF2-40B4-BE49-F238E27FC236}">
                <a16:creationId xmlns:a16="http://schemas.microsoft.com/office/drawing/2014/main" id="{1E0AEB60-456B-4973-A023-E95761321C67}"/>
              </a:ext>
            </a:extLst>
          </p:cNvPr>
          <p:cNvPicPr>
            <a:picLocks noGrp="1" noChangeAspect="1"/>
          </p:cNvPicPr>
          <p:nvPr>
            <p:ph idx="1"/>
          </p:nvPr>
        </p:nvPicPr>
        <p:blipFill>
          <a:blip r:embed="rId2"/>
          <a:stretch>
            <a:fillRect/>
          </a:stretch>
        </p:blipFill>
        <p:spPr>
          <a:xfrm>
            <a:off x="2829858" y="1484588"/>
            <a:ext cx="8830907" cy="4266855"/>
          </a:xfrm>
        </p:spPr>
      </p:pic>
      <p:sp>
        <p:nvSpPr>
          <p:cNvPr id="5" name="Marcador de número de diapositiva 3">
            <a:extLst>
              <a:ext uri="{FF2B5EF4-FFF2-40B4-BE49-F238E27FC236}">
                <a16:creationId xmlns:a16="http://schemas.microsoft.com/office/drawing/2014/main" id="{4EA62A34-77CB-4175-9D2D-31640D801457}"/>
              </a:ext>
            </a:extLst>
          </p:cNvPr>
          <p:cNvSpPr txBox="1">
            <a:spLocks/>
          </p:cNvSpPr>
          <p:nvPr/>
        </p:nvSpPr>
        <p:spPr>
          <a:xfrm>
            <a:off x="8975336" y="630402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z="4400" smtClean="0">
                <a:solidFill>
                  <a:schemeClr val="tx1"/>
                </a:solidFill>
              </a:rPr>
              <a:pPr/>
              <a:t>11</a:t>
            </a:fld>
            <a:endParaRPr lang="en-US" sz="4400" dirty="0">
              <a:solidFill>
                <a:schemeClr val="tx1"/>
              </a:solidFill>
            </a:endParaRPr>
          </a:p>
        </p:txBody>
      </p:sp>
    </p:spTree>
    <p:extLst>
      <p:ext uri="{BB962C8B-B14F-4D97-AF65-F5344CB8AC3E}">
        <p14:creationId xmlns:p14="http://schemas.microsoft.com/office/powerpoint/2010/main" val="1825750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08E7EA-5AF4-4E4C-AE78-9591F07CA38C}"/>
              </a:ext>
            </a:extLst>
          </p:cNvPr>
          <p:cNvSpPr>
            <a:spLocks noGrp="1"/>
          </p:cNvSpPr>
          <p:nvPr>
            <p:ph type="title"/>
          </p:nvPr>
        </p:nvSpPr>
        <p:spPr>
          <a:xfrm>
            <a:off x="1145165" y="0"/>
            <a:ext cx="10515600" cy="1325562"/>
          </a:xfrm>
        </p:spPr>
        <p:txBody>
          <a:bodyPr/>
          <a:lstStyle/>
          <a:p>
            <a:r>
              <a:rPr lang="es-MX" b="1" dirty="0">
                <a:solidFill>
                  <a:schemeClr val="bg1"/>
                </a:solidFill>
              </a:rPr>
              <a:t>Lectura de datos</a:t>
            </a:r>
          </a:p>
        </p:txBody>
      </p:sp>
      <p:sp>
        <p:nvSpPr>
          <p:cNvPr id="6" name="CuadroTexto 5">
            <a:extLst>
              <a:ext uri="{FF2B5EF4-FFF2-40B4-BE49-F238E27FC236}">
                <a16:creationId xmlns:a16="http://schemas.microsoft.com/office/drawing/2014/main" id="{15AA61C5-FAE3-4E55-871F-975442A0AA93}"/>
              </a:ext>
            </a:extLst>
          </p:cNvPr>
          <p:cNvSpPr txBox="1"/>
          <p:nvPr/>
        </p:nvSpPr>
        <p:spPr>
          <a:xfrm>
            <a:off x="1915551" y="3366328"/>
            <a:ext cx="2321170" cy="707886"/>
          </a:xfrm>
          <a:prstGeom prst="rect">
            <a:avLst/>
          </a:prstGeom>
          <a:noFill/>
        </p:spPr>
        <p:txBody>
          <a:bodyPr wrap="square" rtlCol="0">
            <a:spAutoFit/>
          </a:bodyPr>
          <a:lstStyle/>
          <a:p>
            <a:pPr algn="ctr"/>
            <a:r>
              <a:rPr lang="es-MX" sz="2000" dirty="0"/>
              <a:t>Archivo en formato DICOM</a:t>
            </a:r>
          </a:p>
        </p:txBody>
      </p:sp>
      <p:sp>
        <p:nvSpPr>
          <p:cNvPr id="7" name="Flecha: a la derecha 6">
            <a:extLst>
              <a:ext uri="{FF2B5EF4-FFF2-40B4-BE49-F238E27FC236}">
                <a16:creationId xmlns:a16="http://schemas.microsoft.com/office/drawing/2014/main" id="{ED955F59-2A74-4D95-974C-E6F1F8E42D47}"/>
              </a:ext>
            </a:extLst>
          </p:cNvPr>
          <p:cNvSpPr/>
          <p:nvPr/>
        </p:nvSpPr>
        <p:spPr>
          <a:xfrm>
            <a:off x="4372707" y="3549685"/>
            <a:ext cx="717453" cy="582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esquinas redondeadas 7">
            <a:extLst>
              <a:ext uri="{FF2B5EF4-FFF2-40B4-BE49-F238E27FC236}">
                <a16:creationId xmlns:a16="http://schemas.microsoft.com/office/drawing/2014/main" id="{D74319B5-B69A-4760-AF93-3BEFE31E739D}"/>
              </a:ext>
            </a:extLst>
          </p:cNvPr>
          <p:cNvSpPr/>
          <p:nvPr/>
        </p:nvSpPr>
        <p:spPr>
          <a:xfrm>
            <a:off x="5315242" y="2850942"/>
            <a:ext cx="3249637" cy="19800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1">
                  <a:lumMod val="60000"/>
                  <a:lumOff val="40000"/>
                </a:schemeClr>
              </a:solidFill>
            </a:endParaRPr>
          </a:p>
        </p:txBody>
      </p:sp>
      <p:sp>
        <p:nvSpPr>
          <p:cNvPr id="9" name="CuadroTexto 8">
            <a:extLst>
              <a:ext uri="{FF2B5EF4-FFF2-40B4-BE49-F238E27FC236}">
                <a16:creationId xmlns:a16="http://schemas.microsoft.com/office/drawing/2014/main" id="{7348D068-3F7B-4066-8119-B06469D2158D}"/>
              </a:ext>
            </a:extLst>
          </p:cNvPr>
          <p:cNvSpPr txBox="1"/>
          <p:nvPr/>
        </p:nvSpPr>
        <p:spPr>
          <a:xfrm>
            <a:off x="5467640" y="3180353"/>
            <a:ext cx="2944840" cy="1077218"/>
          </a:xfrm>
          <a:prstGeom prst="rect">
            <a:avLst/>
          </a:prstGeom>
          <a:noFill/>
        </p:spPr>
        <p:txBody>
          <a:bodyPr wrap="square" rtlCol="0">
            <a:spAutoFit/>
          </a:bodyPr>
          <a:lstStyle/>
          <a:p>
            <a:pPr algn="ctr"/>
            <a:r>
              <a:rPr lang="es-MX" sz="3200" dirty="0">
                <a:solidFill>
                  <a:schemeClr val="bg1"/>
                </a:solidFill>
              </a:rPr>
              <a:t>Módulo de decodificación</a:t>
            </a:r>
          </a:p>
        </p:txBody>
      </p:sp>
      <p:sp>
        <p:nvSpPr>
          <p:cNvPr id="10" name="Flecha: a la derecha 9">
            <a:extLst>
              <a:ext uri="{FF2B5EF4-FFF2-40B4-BE49-F238E27FC236}">
                <a16:creationId xmlns:a16="http://schemas.microsoft.com/office/drawing/2014/main" id="{C479DA15-52EB-4A47-9D6D-C7D3FF32D78F}"/>
              </a:ext>
            </a:extLst>
          </p:cNvPr>
          <p:cNvSpPr/>
          <p:nvPr/>
        </p:nvSpPr>
        <p:spPr>
          <a:xfrm>
            <a:off x="8789961" y="3549685"/>
            <a:ext cx="717453" cy="582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2C735E50-85FC-448F-93CC-3B728666ED50}"/>
              </a:ext>
            </a:extLst>
          </p:cNvPr>
          <p:cNvSpPr txBox="1"/>
          <p:nvPr/>
        </p:nvSpPr>
        <p:spPr>
          <a:xfrm>
            <a:off x="9507414" y="2995531"/>
            <a:ext cx="1983544" cy="1631216"/>
          </a:xfrm>
          <a:prstGeom prst="rect">
            <a:avLst/>
          </a:prstGeom>
          <a:noFill/>
        </p:spPr>
        <p:txBody>
          <a:bodyPr wrap="square" rtlCol="0">
            <a:spAutoFit/>
          </a:bodyPr>
          <a:lstStyle/>
          <a:p>
            <a:pPr algn="ctr"/>
            <a:r>
              <a:rPr lang="es-MX" sz="2000" dirty="0"/>
              <a:t>Matriz UH</a:t>
            </a:r>
          </a:p>
          <a:p>
            <a:pPr algn="ctr"/>
            <a:r>
              <a:rPr lang="es-MX" sz="2000" dirty="0"/>
              <a:t>512 X 512</a:t>
            </a:r>
          </a:p>
          <a:p>
            <a:pPr algn="ctr"/>
            <a:r>
              <a:rPr lang="es-MX" sz="2000" dirty="0"/>
              <a:t>Datos del paciente y del estudio</a:t>
            </a:r>
          </a:p>
        </p:txBody>
      </p:sp>
      <p:sp>
        <p:nvSpPr>
          <p:cNvPr id="12" name="Marcador de número de diapositiva 3">
            <a:extLst>
              <a:ext uri="{FF2B5EF4-FFF2-40B4-BE49-F238E27FC236}">
                <a16:creationId xmlns:a16="http://schemas.microsoft.com/office/drawing/2014/main" id="{2F485942-47B8-4BF8-891C-00AB2C0E171F}"/>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12</a:t>
            </a:fld>
            <a:endParaRPr lang="en-US" sz="4400" dirty="0">
              <a:solidFill>
                <a:schemeClr val="tx1"/>
              </a:solidFill>
            </a:endParaRPr>
          </a:p>
        </p:txBody>
      </p:sp>
    </p:spTree>
    <p:extLst>
      <p:ext uri="{BB962C8B-B14F-4D97-AF65-F5344CB8AC3E}">
        <p14:creationId xmlns:p14="http://schemas.microsoft.com/office/powerpoint/2010/main" val="427646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D08E7EA-5AF4-4E4C-AE78-9591F07CA38C}"/>
              </a:ext>
            </a:extLst>
          </p:cNvPr>
          <p:cNvSpPr>
            <a:spLocks noGrp="1"/>
          </p:cNvSpPr>
          <p:nvPr>
            <p:ph type="title"/>
          </p:nvPr>
        </p:nvSpPr>
        <p:spPr>
          <a:xfrm>
            <a:off x="1145165" y="0"/>
            <a:ext cx="10515600" cy="1325562"/>
          </a:xfrm>
        </p:spPr>
        <p:txBody>
          <a:bodyPr/>
          <a:lstStyle/>
          <a:p>
            <a:r>
              <a:rPr lang="es-MX" b="1" dirty="0">
                <a:solidFill>
                  <a:schemeClr val="bg1"/>
                </a:solidFill>
              </a:rPr>
              <a:t>Tratamiento de imagen</a:t>
            </a:r>
          </a:p>
        </p:txBody>
      </p:sp>
      <p:sp>
        <p:nvSpPr>
          <p:cNvPr id="7" name="Flecha: a la derecha 6">
            <a:extLst>
              <a:ext uri="{FF2B5EF4-FFF2-40B4-BE49-F238E27FC236}">
                <a16:creationId xmlns:a16="http://schemas.microsoft.com/office/drawing/2014/main" id="{ED955F59-2A74-4D95-974C-E6F1F8E42D47}"/>
              </a:ext>
            </a:extLst>
          </p:cNvPr>
          <p:cNvSpPr/>
          <p:nvPr/>
        </p:nvSpPr>
        <p:spPr>
          <a:xfrm>
            <a:off x="4485248" y="3549685"/>
            <a:ext cx="717453" cy="582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esquinas redondeadas 7">
            <a:extLst>
              <a:ext uri="{FF2B5EF4-FFF2-40B4-BE49-F238E27FC236}">
                <a16:creationId xmlns:a16="http://schemas.microsoft.com/office/drawing/2014/main" id="{D74319B5-B69A-4760-AF93-3BEFE31E739D}"/>
              </a:ext>
            </a:extLst>
          </p:cNvPr>
          <p:cNvSpPr/>
          <p:nvPr/>
        </p:nvSpPr>
        <p:spPr>
          <a:xfrm>
            <a:off x="5315241" y="2396142"/>
            <a:ext cx="3249637" cy="28896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1">
                  <a:lumMod val="60000"/>
                  <a:lumOff val="40000"/>
                </a:schemeClr>
              </a:solidFill>
            </a:endParaRPr>
          </a:p>
        </p:txBody>
      </p:sp>
      <p:sp>
        <p:nvSpPr>
          <p:cNvPr id="9" name="CuadroTexto 8">
            <a:extLst>
              <a:ext uri="{FF2B5EF4-FFF2-40B4-BE49-F238E27FC236}">
                <a16:creationId xmlns:a16="http://schemas.microsoft.com/office/drawing/2014/main" id="{7348D068-3F7B-4066-8119-B06469D2158D}"/>
              </a:ext>
            </a:extLst>
          </p:cNvPr>
          <p:cNvSpPr txBox="1"/>
          <p:nvPr/>
        </p:nvSpPr>
        <p:spPr>
          <a:xfrm>
            <a:off x="5486395" y="2537523"/>
            <a:ext cx="2944840" cy="2554545"/>
          </a:xfrm>
          <a:prstGeom prst="rect">
            <a:avLst/>
          </a:prstGeom>
          <a:noFill/>
        </p:spPr>
        <p:txBody>
          <a:bodyPr wrap="square" rtlCol="0">
            <a:spAutoFit/>
          </a:bodyPr>
          <a:lstStyle/>
          <a:p>
            <a:pPr algn="ctr"/>
            <a:r>
              <a:rPr lang="es-MX" sz="3200" dirty="0">
                <a:solidFill>
                  <a:schemeClr val="bg1"/>
                </a:solidFill>
              </a:rPr>
              <a:t>Módulos de umbralización, segmentación,</a:t>
            </a:r>
          </a:p>
          <a:p>
            <a:pPr algn="ctr"/>
            <a:r>
              <a:rPr lang="es-MX" sz="3200" dirty="0">
                <a:solidFill>
                  <a:schemeClr val="bg1"/>
                </a:solidFill>
              </a:rPr>
              <a:t>análisis y clasificación </a:t>
            </a:r>
          </a:p>
        </p:txBody>
      </p:sp>
      <p:sp>
        <p:nvSpPr>
          <p:cNvPr id="10" name="Flecha: a la derecha 9">
            <a:extLst>
              <a:ext uri="{FF2B5EF4-FFF2-40B4-BE49-F238E27FC236}">
                <a16:creationId xmlns:a16="http://schemas.microsoft.com/office/drawing/2014/main" id="{C479DA15-52EB-4A47-9D6D-C7D3FF32D78F}"/>
              </a:ext>
            </a:extLst>
          </p:cNvPr>
          <p:cNvSpPr/>
          <p:nvPr/>
        </p:nvSpPr>
        <p:spPr>
          <a:xfrm>
            <a:off x="8789961" y="3549685"/>
            <a:ext cx="717453" cy="582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2C735E50-85FC-448F-93CC-3B728666ED50}"/>
              </a:ext>
            </a:extLst>
          </p:cNvPr>
          <p:cNvSpPr txBox="1"/>
          <p:nvPr/>
        </p:nvSpPr>
        <p:spPr>
          <a:xfrm>
            <a:off x="9507414" y="3487013"/>
            <a:ext cx="1983544" cy="707886"/>
          </a:xfrm>
          <a:prstGeom prst="rect">
            <a:avLst/>
          </a:prstGeom>
          <a:noFill/>
        </p:spPr>
        <p:txBody>
          <a:bodyPr wrap="square" rtlCol="0">
            <a:spAutoFit/>
          </a:bodyPr>
          <a:lstStyle/>
          <a:p>
            <a:pPr algn="ctr"/>
            <a:r>
              <a:rPr lang="es-MX" sz="2000" dirty="0"/>
              <a:t>Matriz tratada</a:t>
            </a:r>
          </a:p>
          <a:p>
            <a:pPr algn="ctr"/>
            <a:r>
              <a:rPr lang="es-MX" sz="2000" dirty="0"/>
              <a:t>512 X 512</a:t>
            </a:r>
          </a:p>
        </p:txBody>
      </p:sp>
      <p:sp>
        <p:nvSpPr>
          <p:cNvPr id="12" name="CuadroTexto 11">
            <a:extLst>
              <a:ext uri="{FF2B5EF4-FFF2-40B4-BE49-F238E27FC236}">
                <a16:creationId xmlns:a16="http://schemas.microsoft.com/office/drawing/2014/main" id="{F18DBE03-8C09-4C8A-80C7-CAEAEDC0AD8A}"/>
              </a:ext>
            </a:extLst>
          </p:cNvPr>
          <p:cNvSpPr txBox="1"/>
          <p:nvPr/>
        </p:nvSpPr>
        <p:spPr>
          <a:xfrm>
            <a:off x="2550941" y="3487013"/>
            <a:ext cx="1983544" cy="707886"/>
          </a:xfrm>
          <a:prstGeom prst="rect">
            <a:avLst/>
          </a:prstGeom>
          <a:noFill/>
        </p:spPr>
        <p:txBody>
          <a:bodyPr wrap="square" rtlCol="0">
            <a:spAutoFit/>
          </a:bodyPr>
          <a:lstStyle/>
          <a:p>
            <a:pPr algn="ctr"/>
            <a:r>
              <a:rPr lang="es-MX" sz="2000" dirty="0"/>
              <a:t>Matriz UH</a:t>
            </a:r>
          </a:p>
          <a:p>
            <a:pPr algn="ctr"/>
            <a:r>
              <a:rPr lang="es-MX" sz="2000" dirty="0"/>
              <a:t>512 X 512</a:t>
            </a:r>
          </a:p>
        </p:txBody>
      </p:sp>
      <p:sp>
        <p:nvSpPr>
          <p:cNvPr id="13" name="Marcador de número de diapositiva 3">
            <a:extLst>
              <a:ext uri="{FF2B5EF4-FFF2-40B4-BE49-F238E27FC236}">
                <a16:creationId xmlns:a16="http://schemas.microsoft.com/office/drawing/2014/main" id="{DEC4E349-251C-420F-AFD7-61C904F62B7C}"/>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13</a:t>
            </a:fld>
            <a:endParaRPr lang="en-US" sz="4400" dirty="0">
              <a:solidFill>
                <a:schemeClr val="tx1"/>
              </a:solidFill>
            </a:endParaRPr>
          </a:p>
        </p:txBody>
      </p:sp>
    </p:spTree>
    <p:extLst>
      <p:ext uri="{BB962C8B-B14F-4D97-AF65-F5344CB8AC3E}">
        <p14:creationId xmlns:p14="http://schemas.microsoft.com/office/powerpoint/2010/main" val="53137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788CD3-5463-44C1-A2D3-C92C65454062}"/>
              </a:ext>
            </a:extLst>
          </p:cNvPr>
          <p:cNvSpPr>
            <a:spLocks noGrp="1"/>
          </p:cNvSpPr>
          <p:nvPr>
            <p:ph type="title"/>
          </p:nvPr>
        </p:nvSpPr>
        <p:spPr>
          <a:xfrm>
            <a:off x="1145165" y="0"/>
            <a:ext cx="10515600" cy="1325562"/>
          </a:xfrm>
        </p:spPr>
        <p:txBody>
          <a:bodyPr/>
          <a:lstStyle/>
          <a:p>
            <a:r>
              <a:rPr lang="es-MX" b="1" dirty="0">
                <a:solidFill>
                  <a:schemeClr val="bg1"/>
                </a:solidFill>
              </a:rPr>
              <a:t>Representación gráfica</a:t>
            </a:r>
          </a:p>
        </p:txBody>
      </p:sp>
      <p:sp>
        <p:nvSpPr>
          <p:cNvPr id="6" name="Flecha: a la derecha 5">
            <a:extLst>
              <a:ext uri="{FF2B5EF4-FFF2-40B4-BE49-F238E27FC236}">
                <a16:creationId xmlns:a16="http://schemas.microsoft.com/office/drawing/2014/main" id="{9B57C41A-54A0-418E-893E-6BF3ECAB6DA1}"/>
              </a:ext>
            </a:extLst>
          </p:cNvPr>
          <p:cNvSpPr/>
          <p:nvPr/>
        </p:nvSpPr>
        <p:spPr>
          <a:xfrm>
            <a:off x="4485248" y="3549685"/>
            <a:ext cx="717453" cy="582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esquinas redondeadas 6">
            <a:extLst>
              <a:ext uri="{FF2B5EF4-FFF2-40B4-BE49-F238E27FC236}">
                <a16:creationId xmlns:a16="http://schemas.microsoft.com/office/drawing/2014/main" id="{AFC1F9B8-9E58-406F-99F8-2AEE6C581E59}"/>
              </a:ext>
            </a:extLst>
          </p:cNvPr>
          <p:cNvSpPr/>
          <p:nvPr/>
        </p:nvSpPr>
        <p:spPr>
          <a:xfrm>
            <a:off x="5315241" y="2396142"/>
            <a:ext cx="3249637" cy="288962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accent1">
                  <a:lumMod val="60000"/>
                  <a:lumOff val="40000"/>
                </a:schemeClr>
              </a:solidFill>
            </a:endParaRPr>
          </a:p>
        </p:txBody>
      </p:sp>
      <p:sp>
        <p:nvSpPr>
          <p:cNvPr id="8" name="CuadroTexto 7">
            <a:extLst>
              <a:ext uri="{FF2B5EF4-FFF2-40B4-BE49-F238E27FC236}">
                <a16:creationId xmlns:a16="http://schemas.microsoft.com/office/drawing/2014/main" id="{EDBCFDE4-BEA5-4C6E-8910-BBDA38B6F08F}"/>
              </a:ext>
            </a:extLst>
          </p:cNvPr>
          <p:cNvSpPr txBox="1"/>
          <p:nvPr/>
        </p:nvSpPr>
        <p:spPr>
          <a:xfrm>
            <a:off x="5486395" y="3056125"/>
            <a:ext cx="2944840" cy="1569660"/>
          </a:xfrm>
          <a:prstGeom prst="rect">
            <a:avLst/>
          </a:prstGeom>
          <a:noFill/>
        </p:spPr>
        <p:txBody>
          <a:bodyPr wrap="square" rtlCol="0">
            <a:spAutoFit/>
          </a:bodyPr>
          <a:lstStyle/>
          <a:p>
            <a:pPr algn="ctr"/>
            <a:r>
              <a:rPr lang="es-MX" sz="3200" dirty="0">
                <a:solidFill>
                  <a:schemeClr val="bg1"/>
                </a:solidFill>
              </a:rPr>
              <a:t>Proceso de mapeado a escala de grises</a:t>
            </a:r>
          </a:p>
        </p:txBody>
      </p:sp>
      <p:sp>
        <p:nvSpPr>
          <p:cNvPr id="9" name="Flecha: a la derecha 8">
            <a:extLst>
              <a:ext uri="{FF2B5EF4-FFF2-40B4-BE49-F238E27FC236}">
                <a16:creationId xmlns:a16="http://schemas.microsoft.com/office/drawing/2014/main" id="{C87F4A65-C739-401A-B1A1-65568FC29BF1}"/>
              </a:ext>
            </a:extLst>
          </p:cNvPr>
          <p:cNvSpPr/>
          <p:nvPr/>
        </p:nvSpPr>
        <p:spPr>
          <a:xfrm>
            <a:off x="8789961" y="3549685"/>
            <a:ext cx="717453" cy="582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A78A475B-8A78-4CC0-B95E-ED988AE89FA9}"/>
              </a:ext>
            </a:extLst>
          </p:cNvPr>
          <p:cNvSpPr txBox="1"/>
          <p:nvPr/>
        </p:nvSpPr>
        <p:spPr>
          <a:xfrm>
            <a:off x="9847384" y="3640901"/>
            <a:ext cx="1376287" cy="400110"/>
          </a:xfrm>
          <a:prstGeom prst="rect">
            <a:avLst/>
          </a:prstGeom>
          <a:noFill/>
        </p:spPr>
        <p:txBody>
          <a:bodyPr wrap="square" rtlCol="0">
            <a:spAutoFit/>
          </a:bodyPr>
          <a:lstStyle/>
          <a:p>
            <a:pPr algn="ctr"/>
            <a:r>
              <a:rPr lang="es-MX" sz="2000" dirty="0"/>
              <a:t>Imagen </a:t>
            </a:r>
          </a:p>
        </p:txBody>
      </p:sp>
      <p:sp>
        <p:nvSpPr>
          <p:cNvPr id="11" name="CuadroTexto 10">
            <a:extLst>
              <a:ext uri="{FF2B5EF4-FFF2-40B4-BE49-F238E27FC236}">
                <a16:creationId xmlns:a16="http://schemas.microsoft.com/office/drawing/2014/main" id="{008EF22D-5052-4FA5-AD2F-556D164AFECC}"/>
              </a:ext>
            </a:extLst>
          </p:cNvPr>
          <p:cNvSpPr txBox="1"/>
          <p:nvPr/>
        </p:nvSpPr>
        <p:spPr>
          <a:xfrm>
            <a:off x="2511079" y="3333124"/>
            <a:ext cx="1983544" cy="1015663"/>
          </a:xfrm>
          <a:prstGeom prst="rect">
            <a:avLst/>
          </a:prstGeom>
          <a:noFill/>
        </p:spPr>
        <p:txBody>
          <a:bodyPr wrap="square" rtlCol="0">
            <a:spAutoFit/>
          </a:bodyPr>
          <a:lstStyle/>
          <a:p>
            <a:pPr algn="ctr"/>
            <a:r>
              <a:rPr lang="es-MX" sz="2000" dirty="0"/>
              <a:t>Matriz UH o matriz tratada</a:t>
            </a:r>
          </a:p>
          <a:p>
            <a:pPr algn="ctr"/>
            <a:r>
              <a:rPr lang="es-MX" sz="2000" dirty="0"/>
              <a:t>512 X 512</a:t>
            </a:r>
          </a:p>
        </p:txBody>
      </p:sp>
      <p:sp>
        <p:nvSpPr>
          <p:cNvPr id="12" name="Marcador de número de diapositiva 3">
            <a:extLst>
              <a:ext uri="{FF2B5EF4-FFF2-40B4-BE49-F238E27FC236}">
                <a16:creationId xmlns:a16="http://schemas.microsoft.com/office/drawing/2014/main" id="{422B7721-C8F8-403E-8837-0967FFAB8159}"/>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14</a:t>
            </a:fld>
            <a:endParaRPr lang="en-US" sz="4400" dirty="0">
              <a:solidFill>
                <a:schemeClr val="tx1"/>
              </a:solidFill>
            </a:endParaRPr>
          </a:p>
        </p:txBody>
      </p:sp>
    </p:spTree>
    <p:extLst>
      <p:ext uri="{BB962C8B-B14F-4D97-AF65-F5344CB8AC3E}">
        <p14:creationId xmlns:p14="http://schemas.microsoft.com/office/powerpoint/2010/main" val="2011353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a:extLst>
              <a:ext uri="{FF2B5EF4-FFF2-40B4-BE49-F238E27FC236}">
                <a16:creationId xmlns:a16="http://schemas.microsoft.com/office/drawing/2014/main" id="{D66F8F1A-306C-4DA3-ACD4-125C9AE8FDD8}"/>
              </a:ext>
            </a:extLst>
          </p:cNvPr>
          <p:cNvSpPr>
            <a:spLocks noGrp="1"/>
          </p:cNvSpPr>
          <p:nvPr>
            <p:ph idx="1"/>
          </p:nvPr>
        </p:nvSpPr>
        <p:spPr>
          <a:xfrm>
            <a:off x="2690191" y="2862470"/>
            <a:ext cx="8670535" cy="3317667"/>
          </a:xfrm>
        </p:spPr>
        <p:txBody>
          <a:bodyPr>
            <a:normAutofit/>
          </a:bodyPr>
          <a:lstStyle/>
          <a:p>
            <a:pPr marL="0" indent="0">
              <a:buNone/>
            </a:pPr>
            <a:r>
              <a:rPr lang="es-MX" sz="9600" b="1" dirty="0">
                <a:solidFill>
                  <a:srgbClr val="00B0F0"/>
                </a:solidFill>
              </a:rPr>
              <a:t>Implementación</a:t>
            </a:r>
            <a:endParaRPr lang="es-MX" sz="9600" dirty="0">
              <a:solidFill>
                <a:srgbClr val="00B0F0"/>
              </a:solidFill>
            </a:endParaRPr>
          </a:p>
        </p:txBody>
      </p:sp>
      <p:sp>
        <p:nvSpPr>
          <p:cNvPr id="6" name="Marcador de número de diapositiva 3">
            <a:extLst>
              <a:ext uri="{FF2B5EF4-FFF2-40B4-BE49-F238E27FC236}">
                <a16:creationId xmlns:a16="http://schemas.microsoft.com/office/drawing/2014/main" id="{51A5EBF8-0702-46C1-A053-36E5198ADBFC}"/>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15</a:t>
            </a:fld>
            <a:endParaRPr lang="en-US" sz="4400" dirty="0">
              <a:solidFill>
                <a:schemeClr val="tx1"/>
              </a:solidFill>
            </a:endParaRPr>
          </a:p>
        </p:txBody>
      </p:sp>
    </p:spTree>
    <p:extLst>
      <p:ext uri="{BB962C8B-B14F-4D97-AF65-F5344CB8AC3E}">
        <p14:creationId xmlns:p14="http://schemas.microsoft.com/office/powerpoint/2010/main" val="356829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739" y="0"/>
            <a:ext cx="10515600" cy="1325562"/>
          </a:xfrm>
        </p:spPr>
        <p:txBody>
          <a:bodyPr/>
          <a:lstStyle/>
          <a:p>
            <a:r>
              <a:rPr lang="es-MX" b="1" dirty="0">
                <a:solidFill>
                  <a:schemeClr val="bg1"/>
                </a:solidFill>
              </a:rPr>
              <a:t>Módulo de decodificación</a:t>
            </a:r>
          </a:p>
        </p:txBody>
      </p:sp>
      <p:pic>
        <p:nvPicPr>
          <p:cNvPr id="7" name="Marcador de contenido 6">
            <a:extLst>
              <a:ext uri="{FF2B5EF4-FFF2-40B4-BE49-F238E27FC236}">
                <a16:creationId xmlns:a16="http://schemas.microsoft.com/office/drawing/2014/main" id="{0F5F5A74-D11B-451A-A188-3EAAB27BACA2}"/>
              </a:ext>
            </a:extLst>
          </p:cNvPr>
          <p:cNvPicPr>
            <a:picLocks noGrp="1" noChangeAspect="1"/>
          </p:cNvPicPr>
          <p:nvPr>
            <p:ph idx="1"/>
          </p:nvPr>
        </p:nvPicPr>
        <p:blipFill>
          <a:blip r:embed="rId2"/>
          <a:stretch>
            <a:fillRect/>
          </a:stretch>
        </p:blipFill>
        <p:spPr>
          <a:xfrm>
            <a:off x="3756757" y="1325562"/>
            <a:ext cx="5349563" cy="4780722"/>
          </a:xfrm>
        </p:spPr>
      </p:pic>
      <p:sp>
        <p:nvSpPr>
          <p:cNvPr id="5" name="Marcador de número de diapositiva 3">
            <a:extLst>
              <a:ext uri="{FF2B5EF4-FFF2-40B4-BE49-F238E27FC236}">
                <a16:creationId xmlns:a16="http://schemas.microsoft.com/office/drawing/2014/main" id="{63588CB7-03BB-45DA-AC39-1E1ED510D566}"/>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16</a:t>
            </a:fld>
            <a:endParaRPr lang="en-US" sz="4400" dirty="0">
              <a:solidFill>
                <a:schemeClr val="tx1"/>
              </a:solidFill>
            </a:endParaRPr>
          </a:p>
        </p:txBody>
      </p:sp>
    </p:spTree>
    <p:extLst>
      <p:ext uri="{BB962C8B-B14F-4D97-AF65-F5344CB8AC3E}">
        <p14:creationId xmlns:p14="http://schemas.microsoft.com/office/powerpoint/2010/main" val="1050523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r>
              <a:rPr lang="es-MX" b="1" dirty="0">
                <a:solidFill>
                  <a:schemeClr val="bg1"/>
                </a:solidFill>
              </a:rPr>
              <a:t>Módulo de clasificación </a:t>
            </a:r>
          </a:p>
        </p:txBody>
      </p:sp>
      <p:sp>
        <p:nvSpPr>
          <p:cNvPr id="14" name="CuadroTexto 13">
            <a:extLst>
              <a:ext uri="{FF2B5EF4-FFF2-40B4-BE49-F238E27FC236}">
                <a16:creationId xmlns:a16="http://schemas.microsoft.com/office/drawing/2014/main" id="{02AE9A1D-BDC0-459E-A393-4BA33EAD713D}"/>
              </a:ext>
            </a:extLst>
          </p:cNvPr>
          <p:cNvSpPr txBox="1"/>
          <p:nvPr/>
        </p:nvSpPr>
        <p:spPr>
          <a:xfrm>
            <a:off x="3366051" y="1494652"/>
            <a:ext cx="2305878" cy="584775"/>
          </a:xfrm>
          <a:prstGeom prst="rect">
            <a:avLst/>
          </a:prstGeom>
          <a:noFill/>
        </p:spPr>
        <p:txBody>
          <a:bodyPr wrap="square" rtlCol="0">
            <a:spAutoFit/>
          </a:bodyPr>
          <a:lstStyle/>
          <a:p>
            <a:r>
              <a:rPr lang="es-MX" sz="3200" dirty="0"/>
              <a:t>K-</a:t>
            </a:r>
            <a:r>
              <a:rPr lang="es-MX" sz="3200" dirty="0" err="1"/>
              <a:t>means</a:t>
            </a:r>
            <a:endParaRPr lang="es-MX" sz="3200" dirty="0"/>
          </a:p>
        </p:txBody>
      </p:sp>
      <p:sp>
        <p:nvSpPr>
          <p:cNvPr id="15" name="CuadroTexto 14">
            <a:extLst>
              <a:ext uri="{FF2B5EF4-FFF2-40B4-BE49-F238E27FC236}">
                <a16:creationId xmlns:a16="http://schemas.microsoft.com/office/drawing/2014/main" id="{0CBEAE28-4415-44A6-A0BE-9F35FF597BD2}"/>
              </a:ext>
            </a:extLst>
          </p:cNvPr>
          <p:cNvSpPr txBox="1"/>
          <p:nvPr/>
        </p:nvSpPr>
        <p:spPr>
          <a:xfrm>
            <a:off x="6835109" y="1494652"/>
            <a:ext cx="2743200" cy="584775"/>
          </a:xfrm>
          <a:prstGeom prst="rect">
            <a:avLst/>
          </a:prstGeom>
          <a:noFill/>
        </p:spPr>
        <p:txBody>
          <a:bodyPr wrap="square" rtlCol="0">
            <a:spAutoFit/>
          </a:bodyPr>
          <a:lstStyle/>
          <a:p>
            <a:r>
              <a:rPr lang="es-MX" sz="3200" dirty="0" err="1"/>
              <a:t>Fuzzy</a:t>
            </a:r>
            <a:r>
              <a:rPr lang="es-MX" sz="3200" dirty="0"/>
              <a:t> C-</a:t>
            </a:r>
            <a:r>
              <a:rPr lang="es-MX" sz="3200" dirty="0" err="1"/>
              <a:t>means</a:t>
            </a:r>
            <a:endParaRPr lang="es-MX" sz="3200" dirty="0"/>
          </a:p>
        </p:txBody>
      </p:sp>
      <p:pic>
        <p:nvPicPr>
          <p:cNvPr id="7" name="Imagen 6">
            <a:extLst>
              <a:ext uri="{FF2B5EF4-FFF2-40B4-BE49-F238E27FC236}">
                <a16:creationId xmlns:a16="http://schemas.microsoft.com/office/drawing/2014/main" id="{B9DD69A6-BECF-4627-85F3-18FFE152042A}"/>
              </a:ext>
            </a:extLst>
          </p:cNvPr>
          <p:cNvPicPr>
            <a:picLocks noChangeAspect="1"/>
          </p:cNvPicPr>
          <p:nvPr/>
        </p:nvPicPr>
        <p:blipFill>
          <a:blip r:embed="rId2"/>
          <a:stretch>
            <a:fillRect/>
          </a:stretch>
        </p:blipFill>
        <p:spPr>
          <a:xfrm>
            <a:off x="3611646" y="2368691"/>
            <a:ext cx="5966663" cy="3356248"/>
          </a:xfrm>
          <a:prstGeom prst="rect">
            <a:avLst/>
          </a:prstGeom>
        </p:spPr>
      </p:pic>
      <p:sp>
        <p:nvSpPr>
          <p:cNvPr id="8" name="Marcador de número de diapositiva 3">
            <a:extLst>
              <a:ext uri="{FF2B5EF4-FFF2-40B4-BE49-F238E27FC236}">
                <a16:creationId xmlns:a16="http://schemas.microsoft.com/office/drawing/2014/main" id="{E276802D-26EF-40E6-87A5-AD7B2644C13B}"/>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17</a:t>
            </a:fld>
            <a:endParaRPr lang="en-US" sz="4400" dirty="0">
              <a:solidFill>
                <a:schemeClr val="tx1"/>
              </a:solidFill>
            </a:endParaRPr>
          </a:p>
        </p:txBody>
      </p:sp>
    </p:spTree>
    <p:extLst>
      <p:ext uri="{BB962C8B-B14F-4D97-AF65-F5344CB8AC3E}">
        <p14:creationId xmlns:p14="http://schemas.microsoft.com/office/powerpoint/2010/main" val="898511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4CAB6D-88AB-436E-8457-783903EEFA78}"/>
              </a:ext>
            </a:extLst>
          </p:cNvPr>
          <p:cNvSpPr>
            <a:spLocks noGrp="1"/>
          </p:cNvSpPr>
          <p:nvPr>
            <p:ph type="title"/>
          </p:nvPr>
        </p:nvSpPr>
        <p:spPr>
          <a:xfrm>
            <a:off x="1176432" y="15082"/>
            <a:ext cx="10515600" cy="1325562"/>
          </a:xfrm>
        </p:spPr>
        <p:txBody>
          <a:bodyPr/>
          <a:lstStyle/>
          <a:p>
            <a:r>
              <a:rPr lang="es-MX" b="1" dirty="0">
                <a:solidFill>
                  <a:schemeClr val="bg1"/>
                </a:solidFill>
              </a:rPr>
              <a:t>Módulo de umbralización</a:t>
            </a:r>
            <a:endParaRPr lang="es-MX" dirty="0"/>
          </a:p>
        </p:txBody>
      </p:sp>
      <p:sp>
        <p:nvSpPr>
          <p:cNvPr id="16" name="Rectángulo 15">
            <a:extLst>
              <a:ext uri="{FF2B5EF4-FFF2-40B4-BE49-F238E27FC236}">
                <a16:creationId xmlns:a16="http://schemas.microsoft.com/office/drawing/2014/main" id="{66291AB3-BA7D-4A80-A015-AE5F9CF6C78C}"/>
              </a:ext>
            </a:extLst>
          </p:cNvPr>
          <p:cNvSpPr/>
          <p:nvPr/>
        </p:nvSpPr>
        <p:spPr>
          <a:xfrm>
            <a:off x="2133599" y="1340644"/>
            <a:ext cx="9819861" cy="2308324"/>
          </a:xfrm>
          <a:prstGeom prst="rect">
            <a:avLst/>
          </a:prstGeom>
          <a:noFill/>
          <a:ln>
            <a:noFill/>
          </a:ln>
        </p:spPr>
        <p:txBody>
          <a:bodyPr wrap="square" lIns="91440" tIns="45720" rIns="91440" bIns="45720" numCol="2">
            <a:spAutoFit/>
          </a:bodyPr>
          <a:lstStyle/>
          <a:p>
            <a:pPr marL="457200" indent="-457200">
              <a:buFont typeface="Arial" panose="020B0604020202020204" pitchFamily="34" charset="0"/>
              <a:buChar char="•"/>
            </a:pPr>
            <a:r>
              <a:rPr lang="es-ES" sz="2400" dirty="0">
                <a:ln w="0"/>
                <a:effectLst>
                  <a:outerShdw blurRad="38100" dist="19050" dir="2700000" algn="tl" rotWithShape="0">
                    <a:schemeClr val="dk1">
                      <a:alpha val="40000"/>
                    </a:schemeClr>
                  </a:outerShdw>
                </a:effectLst>
              </a:rPr>
              <a:t>Agua (0, +/- 5 UH)</a:t>
            </a:r>
          </a:p>
          <a:p>
            <a:pPr marL="457200" indent="-457200">
              <a:buFont typeface="Arial" panose="020B0604020202020204" pitchFamily="34" charset="0"/>
              <a:buChar char="•"/>
            </a:pPr>
            <a:r>
              <a:rPr lang="es-ES" sz="2400" dirty="0">
                <a:ln w="0"/>
                <a:effectLst>
                  <a:outerShdw blurRad="38100" dist="19050" dir="2700000" algn="tl" rotWithShape="0">
                    <a:schemeClr val="dk1">
                      <a:alpha val="40000"/>
                    </a:schemeClr>
                  </a:outerShdw>
                </a:effectLst>
              </a:rPr>
              <a:t>Aire (-1000 UH)</a:t>
            </a:r>
          </a:p>
          <a:p>
            <a:pPr marL="457200" indent="-457200">
              <a:buFont typeface="Arial" panose="020B0604020202020204" pitchFamily="34" charset="0"/>
              <a:buChar char="•"/>
            </a:pPr>
            <a:r>
              <a:rPr lang="es-ES" sz="2400" dirty="0">
                <a:ln w="0"/>
                <a:effectLst>
                  <a:outerShdw blurRad="38100" dist="19050" dir="2700000" algn="tl" rotWithShape="0">
                    <a:schemeClr val="dk1">
                      <a:alpha val="40000"/>
                    </a:schemeClr>
                  </a:outerShdw>
                </a:effectLst>
              </a:rPr>
              <a:t>Grasa (-90, +/- 10 UH)</a:t>
            </a:r>
          </a:p>
          <a:p>
            <a:pPr marL="457200" indent="-457200">
              <a:buFont typeface="Arial" panose="020B0604020202020204" pitchFamily="34" charset="0"/>
              <a:buChar char="•"/>
            </a:pPr>
            <a:r>
              <a:rPr lang="es-ES" sz="2400" dirty="0">
                <a:ln w="0"/>
                <a:effectLst>
                  <a:outerShdw blurRad="38100" dist="19050" dir="2700000" algn="tl" rotWithShape="0">
                    <a:schemeClr val="dk1">
                      <a:alpha val="40000"/>
                    </a:schemeClr>
                  </a:outerShdw>
                </a:effectLst>
              </a:rPr>
              <a:t>Hueso compacto (&gt; 250 UH)</a:t>
            </a:r>
          </a:p>
          <a:p>
            <a:pPr marL="457200" indent="-457200">
              <a:buFont typeface="Arial" panose="020B0604020202020204" pitchFamily="34" charset="0"/>
              <a:buChar char="•"/>
            </a:pPr>
            <a:r>
              <a:rPr lang="es-ES" sz="2400" dirty="0">
                <a:ln w="0"/>
                <a:effectLst>
                  <a:outerShdw blurRad="38100" dist="19050" dir="2700000" algn="tl" rotWithShape="0">
                    <a:schemeClr val="dk1">
                      <a:alpha val="40000"/>
                    </a:schemeClr>
                  </a:outerShdw>
                </a:effectLst>
              </a:rPr>
              <a:t>Sangre (55, +/- 5 UH)</a:t>
            </a:r>
          </a:p>
          <a:p>
            <a:pPr marL="457200" indent="-457200">
              <a:buFont typeface="Arial" panose="020B0604020202020204" pitchFamily="34" charset="0"/>
              <a:buChar char="•"/>
            </a:pPr>
            <a:endParaRPr lang="es-ES" sz="2400" dirty="0">
              <a:ln w="0"/>
              <a:effectLst>
                <a:outerShdw blurRad="38100" dist="19050" dir="2700000" algn="tl" rotWithShape="0">
                  <a:schemeClr val="dk1">
                    <a:alpha val="40000"/>
                  </a:schemeClr>
                </a:outerShdw>
              </a:effectLst>
            </a:endParaRPr>
          </a:p>
          <a:p>
            <a:pPr marL="457200" indent="-457200">
              <a:buFont typeface="Arial" panose="020B0604020202020204" pitchFamily="34" charset="0"/>
              <a:buChar char="•"/>
            </a:pPr>
            <a:r>
              <a:rPr lang="es-ES" sz="2400" dirty="0">
                <a:ln w="0"/>
                <a:effectLst>
                  <a:outerShdw blurRad="38100" dist="19050" dir="2700000" algn="tl" rotWithShape="0">
                    <a:schemeClr val="dk1">
                      <a:alpha val="40000"/>
                    </a:schemeClr>
                  </a:outerShdw>
                </a:effectLst>
              </a:rPr>
              <a:t>Hígado (65, +/- 5 UH)</a:t>
            </a:r>
          </a:p>
          <a:p>
            <a:pPr marL="457200" indent="-457200">
              <a:buFont typeface="Arial" panose="020B0604020202020204" pitchFamily="34" charset="0"/>
              <a:buChar char="•"/>
            </a:pPr>
            <a:r>
              <a:rPr lang="es-ES" sz="2400" dirty="0">
                <a:ln w="0"/>
                <a:effectLst>
                  <a:outerShdw blurRad="38100" dist="19050" dir="2700000" algn="tl" rotWithShape="0">
                    <a:schemeClr val="dk1">
                      <a:alpha val="40000"/>
                    </a:schemeClr>
                  </a:outerShdw>
                </a:effectLst>
              </a:rPr>
              <a:t>Páncreas (40, +/- 10 UH)</a:t>
            </a:r>
          </a:p>
          <a:p>
            <a:pPr marL="457200" indent="-457200">
              <a:buFont typeface="Arial" panose="020B0604020202020204" pitchFamily="34" charset="0"/>
              <a:buChar char="•"/>
            </a:pPr>
            <a:r>
              <a:rPr lang="es-ES" sz="2400" dirty="0">
                <a:ln w="0"/>
                <a:effectLst>
                  <a:outerShdw blurRad="38100" dist="19050" dir="2700000" algn="tl" rotWithShape="0">
                    <a:schemeClr val="dk1">
                      <a:alpha val="40000"/>
                    </a:schemeClr>
                  </a:outerShdw>
                </a:effectLst>
              </a:rPr>
              <a:t>Pulmón (-700, +/- 200 UH)</a:t>
            </a:r>
          </a:p>
          <a:p>
            <a:pPr marL="457200" indent="-457200">
              <a:buFont typeface="Arial" panose="020B0604020202020204" pitchFamily="34" charset="0"/>
              <a:buChar char="•"/>
            </a:pPr>
            <a:r>
              <a:rPr lang="es-ES" sz="2400" dirty="0">
                <a:ln w="0"/>
                <a:effectLst>
                  <a:outerShdw blurRad="38100" dist="19050" dir="2700000" algn="tl" rotWithShape="0">
                    <a:schemeClr val="dk1">
                      <a:alpha val="40000"/>
                    </a:schemeClr>
                  </a:outerShdw>
                </a:effectLst>
              </a:rPr>
              <a:t>Riñón (30, +/- 10 UH)</a:t>
            </a:r>
          </a:p>
          <a:p>
            <a:pPr marL="457200" indent="-457200">
              <a:buFont typeface="Arial" panose="020B0604020202020204" pitchFamily="34" charset="0"/>
              <a:buChar char="•"/>
            </a:pPr>
            <a:endParaRPr lang="es-ES" sz="2400" dirty="0">
              <a:ln w="0"/>
              <a:effectLst>
                <a:outerShdw blurRad="38100" dist="19050" dir="2700000" algn="tl" rotWithShape="0">
                  <a:schemeClr val="dk1">
                    <a:alpha val="40000"/>
                  </a:schemeClr>
                </a:outerShdw>
              </a:effectLst>
            </a:endParaRPr>
          </a:p>
        </p:txBody>
      </p:sp>
      <p:pic>
        <p:nvPicPr>
          <p:cNvPr id="9" name="Imagen 8">
            <a:extLst>
              <a:ext uri="{FF2B5EF4-FFF2-40B4-BE49-F238E27FC236}">
                <a16:creationId xmlns:a16="http://schemas.microsoft.com/office/drawing/2014/main" id="{6CC11431-45F3-4CA7-8613-039363D62540}"/>
              </a:ext>
            </a:extLst>
          </p:cNvPr>
          <p:cNvPicPr>
            <a:picLocks noChangeAspect="1"/>
          </p:cNvPicPr>
          <p:nvPr/>
        </p:nvPicPr>
        <p:blipFill>
          <a:blip r:embed="rId2"/>
          <a:stretch>
            <a:fillRect/>
          </a:stretch>
        </p:blipFill>
        <p:spPr>
          <a:xfrm>
            <a:off x="4199133" y="3648968"/>
            <a:ext cx="4952700" cy="2785894"/>
          </a:xfrm>
          <a:prstGeom prst="rect">
            <a:avLst/>
          </a:prstGeom>
        </p:spPr>
      </p:pic>
      <p:sp>
        <p:nvSpPr>
          <p:cNvPr id="6" name="Marcador de número de diapositiva 3">
            <a:extLst>
              <a:ext uri="{FF2B5EF4-FFF2-40B4-BE49-F238E27FC236}">
                <a16:creationId xmlns:a16="http://schemas.microsoft.com/office/drawing/2014/main" id="{E684F14B-6F51-435B-9FBD-291F8F6878F6}"/>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18</a:t>
            </a:fld>
            <a:endParaRPr lang="en-US" sz="4400" dirty="0">
              <a:solidFill>
                <a:schemeClr val="tx1"/>
              </a:solidFill>
            </a:endParaRPr>
          </a:p>
        </p:txBody>
      </p:sp>
    </p:spTree>
    <p:extLst>
      <p:ext uri="{BB962C8B-B14F-4D97-AF65-F5344CB8AC3E}">
        <p14:creationId xmlns:p14="http://schemas.microsoft.com/office/powerpoint/2010/main" val="18484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602" y="-26131"/>
            <a:ext cx="10515600" cy="1325562"/>
          </a:xfrm>
        </p:spPr>
        <p:txBody>
          <a:bodyPr/>
          <a:lstStyle/>
          <a:p>
            <a:r>
              <a:rPr lang="es-MX" b="1" dirty="0">
                <a:solidFill>
                  <a:schemeClr val="bg1"/>
                </a:solidFill>
              </a:rPr>
              <a:t>Módulo de segmentación</a:t>
            </a:r>
          </a:p>
        </p:txBody>
      </p:sp>
      <p:sp>
        <p:nvSpPr>
          <p:cNvPr id="11" name="CuadroTexto 10">
            <a:extLst>
              <a:ext uri="{FF2B5EF4-FFF2-40B4-BE49-F238E27FC236}">
                <a16:creationId xmlns:a16="http://schemas.microsoft.com/office/drawing/2014/main" id="{60D5ED22-5916-4F19-8A95-C0CAE564D6E6}"/>
              </a:ext>
            </a:extLst>
          </p:cNvPr>
          <p:cNvSpPr txBox="1"/>
          <p:nvPr/>
        </p:nvSpPr>
        <p:spPr>
          <a:xfrm>
            <a:off x="6898360" y="1299431"/>
            <a:ext cx="3750365" cy="646331"/>
          </a:xfrm>
          <a:prstGeom prst="rect">
            <a:avLst/>
          </a:prstGeom>
          <a:noFill/>
        </p:spPr>
        <p:txBody>
          <a:bodyPr wrap="square" rtlCol="0">
            <a:spAutoFit/>
          </a:bodyPr>
          <a:lstStyle/>
          <a:p>
            <a:r>
              <a:rPr lang="es-MX" sz="3600" dirty="0"/>
              <a:t>Región creciente</a:t>
            </a:r>
          </a:p>
        </p:txBody>
      </p:sp>
      <p:sp>
        <p:nvSpPr>
          <p:cNvPr id="12" name="CuadroTexto 11">
            <a:extLst>
              <a:ext uri="{FF2B5EF4-FFF2-40B4-BE49-F238E27FC236}">
                <a16:creationId xmlns:a16="http://schemas.microsoft.com/office/drawing/2014/main" id="{E2A4E32D-90EA-4282-BA3C-498775FE2DDB}"/>
              </a:ext>
            </a:extLst>
          </p:cNvPr>
          <p:cNvSpPr txBox="1"/>
          <p:nvPr/>
        </p:nvSpPr>
        <p:spPr>
          <a:xfrm>
            <a:off x="2557669" y="1317458"/>
            <a:ext cx="3048001" cy="584775"/>
          </a:xfrm>
          <a:prstGeom prst="rect">
            <a:avLst/>
          </a:prstGeom>
          <a:noFill/>
        </p:spPr>
        <p:txBody>
          <a:bodyPr wrap="square" rtlCol="0">
            <a:spAutoFit/>
          </a:bodyPr>
          <a:lstStyle/>
          <a:p>
            <a:r>
              <a:rPr lang="es-MX" sz="3200" dirty="0"/>
              <a:t>Split and Merge</a:t>
            </a:r>
          </a:p>
        </p:txBody>
      </p:sp>
      <p:pic>
        <p:nvPicPr>
          <p:cNvPr id="7" name="Imagen 6">
            <a:extLst>
              <a:ext uri="{FF2B5EF4-FFF2-40B4-BE49-F238E27FC236}">
                <a16:creationId xmlns:a16="http://schemas.microsoft.com/office/drawing/2014/main" id="{0FDA532F-065D-493D-B34F-9A80F046F210}"/>
              </a:ext>
            </a:extLst>
          </p:cNvPr>
          <p:cNvPicPr>
            <a:picLocks noChangeAspect="1"/>
          </p:cNvPicPr>
          <p:nvPr/>
        </p:nvPicPr>
        <p:blipFill>
          <a:blip r:embed="rId2"/>
          <a:stretch>
            <a:fillRect/>
          </a:stretch>
        </p:blipFill>
        <p:spPr>
          <a:xfrm>
            <a:off x="3797749" y="2149944"/>
            <a:ext cx="6027731" cy="3390598"/>
          </a:xfrm>
          <a:prstGeom prst="rect">
            <a:avLst/>
          </a:prstGeom>
        </p:spPr>
      </p:pic>
      <p:sp>
        <p:nvSpPr>
          <p:cNvPr id="8" name="Marcador de número de diapositiva 3">
            <a:extLst>
              <a:ext uri="{FF2B5EF4-FFF2-40B4-BE49-F238E27FC236}">
                <a16:creationId xmlns:a16="http://schemas.microsoft.com/office/drawing/2014/main" id="{D04D41AB-1E16-4F41-9073-E882208F5960}"/>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19</a:t>
            </a:fld>
            <a:endParaRPr lang="en-US" sz="4400" dirty="0">
              <a:solidFill>
                <a:schemeClr val="tx1"/>
              </a:solidFill>
            </a:endParaRPr>
          </a:p>
        </p:txBody>
      </p:sp>
    </p:spTree>
    <p:extLst>
      <p:ext uri="{BB962C8B-B14F-4D97-AF65-F5344CB8AC3E}">
        <p14:creationId xmlns:p14="http://schemas.microsoft.com/office/powerpoint/2010/main" val="28435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865" y="245890"/>
            <a:ext cx="9603275" cy="730666"/>
          </a:xfrm>
        </p:spPr>
        <p:txBody>
          <a:bodyPr>
            <a:normAutofit/>
          </a:bodyPr>
          <a:lstStyle/>
          <a:p>
            <a:r>
              <a:rPr lang="en-US" b="1" dirty="0">
                <a:solidFill>
                  <a:schemeClr val="bg1"/>
                </a:solidFill>
              </a:rPr>
              <a:t>Contenido</a:t>
            </a:r>
            <a:endParaRPr lang="es-MX" b="1" dirty="0">
              <a:solidFill>
                <a:schemeClr val="bg1"/>
              </a:solidFill>
            </a:endParaRPr>
          </a:p>
        </p:txBody>
      </p:sp>
      <p:sp>
        <p:nvSpPr>
          <p:cNvPr id="4" name="Slide Number Placeholder 3"/>
          <p:cNvSpPr>
            <a:spLocks noGrp="1"/>
          </p:cNvSpPr>
          <p:nvPr>
            <p:ph type="sldNum" sz="quarter" idx="12"/>
          </p:nvPr>
        </p:nvSpPr>
        <p:spPr>
          <a:xfrm>
            <a:off x="9029852" y="6271570"/>
            <a:ext cx="2743200" cy="365125"/>
          </a:xfrm>
        </p:spPr>
        <p:txBody>
          <a:bodyPr/>
          <a:lstStyle/>
          <a:p>
            <a:fld id="{6D22F896-40B5-4ADD-8801-0D06FADFA095}" type="slidenum">
              <a:rPr lang="en-US" sz="4400" smtClean="0">
                <a:solidFill>
                  <a:schemeClr val="tx1"/>
                </a:solidFill>
              </a:rPr>
              <a:t>2</a:t>
            </a:fld>
            <a:endParaRPr lang="en-US" sz="4400" dirty="0">
              <a:solidFill>
                <a:schemeClr val="tx1"/>
              </a:solidFill>
            </a:endParaRPr>
          </a:p>
        </p:txBody>
      </p:sp>
      <p:grpSp>
        <p:nvGrpSpPr>
          <p:cNvPr id="3" name="Grupo 2">
            <a:extLst>
              <a:ext uri="{FF2B5EF4-FFF2-40B4-BE49-F238E27FC236}">
                <a16:creationId xmlns:a16="http://schemas.microsoft.com/office/drawing/2014/main" id="{370F6561-6A15-4EA9-9799-3ADEB5225BCA}"/>
              </a:ext>
            </a:extLst>
          </p:cNvPr>
          <p:cNvGrpSpPr/>
          <p:nvPr/>
        </p:nvGrpSpPr>
        <p:grpSpPr>
          <a:xfrm>
            <a:off x="1740703" y="1213177"/>
            <a:ext cx="5470136" cy="874643"/>
            <a:chOff x="2603750" y="1400242"/>
            <a:chExt cx="5470136" cy="874643"/>
          </a:xfrm>
        </p:grpSpPr>
        <p:grpSp>
          <p:nvGrpSpPr>
            <p:cNvPr id="44" name="Grupo 43">
              <a:extLst>
                <a:ext uri="{FF2B5EF4-FFF2-40B4-BE49-F238E27FC236}">
                  <a16:creationId xmlns:a16="http://schemas.microsoft.com/office/drawing/2014/main" id="{C8EE7A34-E9EB-4750-80A8-A27F2167793D}"/>
                </a:ext>
              </a:extLst>
            </p:cNvPr>
            <p:cNvGrpSpPr/>
            <p:nvPr/>
          </p:nvGrpSpPr>
          <p:grpSpPr>
            <a:xfrm>
              <a:off x="2603750" y="1400242"/>
              <a:ext cx="5470136" cy="874643"/>
              <a:chOff x="4518991" y="1371599"/>
              <a:chExt cx="5470136" cy="874643"/>
            </a:xfrm>
          </p:grpSpPr>
          <p:sp>
            <p:nvSpPr>
              <p:cNvPr id="42" name="Rectángulo: esquinas redondeadas 41">
                <a:extLst>
                  <a:ext uri="{FF2B5EF4-FFF2-40B4-BE49-F238E27FC236}">
                    <a16:creationId xmlns:a16="http://schemas.microsoft.com/office/drawing/2014/main" id="{C7B09852-EC47-4D70-8B41-2557E40CB0DC}"/>
                  </a:ext>
                </a:extLst>
              </p:cNvPr>
              <p:cNvSpPr/>
              <p:nvPr/>
            </p:nvSpPr>
            <p:spPr>
              <a:xfrm>
                <a:off x="5045916" y="1497495"/>
                <a:ext cx="4943211" cy="62285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Elipse 42">
                <a:extLst>
                  <a:ext uri="{FF2B5EF4-FFF2-40B4-BE49-F238E27FC236}">
                    <a16:creationId xmlns:a16="http://schemas.microsoft.com/office/drawing/2014/main" id="{8E926A26-9926-422D-9B97-9C6C200EB20B}"/>
                  </a:ext>
                </a:extLst>
              </p:cNvPr>
              <p:cNvSpPr/>
              <p:nvPr/>
            </p:nvSpPr>
            <p:spPr>
              <a:xfrm>
                <a:off x="4518991" y="1371599"/>
                <a:ext cx="861392" cy="8746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38" name="CuadroTexto 37">
              <a:extLst>
                <a:ext uri="{FF2B5EF4-FFF2-40B4-BE49-F238E27FC236}">
                  <a16:creationId xmlns:a16="http://schemas.microsoft.com/office/drawing/2014/main" id="{575B7E4A-DA3A-4496-BB53-F0C61C8D9762}"/>
                </a:ext>
              </a:extLst>
            </p:cNvPr>
            <p:cNvSpPr txBox="1"/>
            <p:nvPr/>
          </p:nvSpPr>
          <p:spPr>
            <a:xfrm>
              <a:off x="3465142" y="1510892"/>
              <a:ext cx="3663924" cy="646331"/>
            </a:xfrm>
            <a:prstGeom prst="rect">
              <a:avLst/>
            </a:prstGeom>
            <a:noFill/>
          </p:spPr>
          <p:txBody>
            <a:bodyPr wrap="square" rtlCol="0">
              <a:spAutoFit/>
            </a:bodyPr>
            <a:lstStyle/>
            <a:p>
              <a:r>
                <a:rPr lang="es-MX" sz="3600" dirty="0">
                  <a:solidFill>
                    <a:schemeClr val="bg1"/>
                  </a:solidFill>
                </a:rPr>
                <a:t>Introducción</a:t>
              </a:r>
            </a:p>
          </p:txBody>
        </p:sp>
        <p:sp>
          <p:nvSpPr>
            <p:cNvPr id="57" name="CuadroTexto 56">
              <a:extLst>
                <a:ext uri="{FF2B5EF4-FFF2-40B4-BE49-F238E27FC236}">
                  <a16:creationId xmlns:a16="http://schemas.microsoft.com/office/drawing/2014/main" id="{D1C91DC6-D204-4277-B121-C83B4C7E1FE9}"/>
                </a:ext>
              </a:extLst>
            </p:cNvPr>
            <p:cNvSpPr txBox="1"/>
            <p:nvPr/>
          </p:nvSpPr>
          <p:spPr>
            <a:xfrm>
              <a:off x="2827833" y="1507664"/>
              <a:ext cx="605684" cy="646331"/>
            </a:xfrm>
            <a:prstGeom prst="rect">
              <a:avLst/>
            </a:prstGeom>
            <a:noFill/>
          </p:spPr>
          <p:txBody>
            <a:bodyPr wrap="square" rtlCol="0">
              <a:spAutoFit/>
            </a:bodyPr>
            <a:lstStyle/>
            <a:p>
              <a:r>
                <a:rPr lang="es-MX" sz="3600" dirty="0">
                  <a:solidFill>
                    <a:schemeClr val="bg1"/>
                  </a:solidFill>
                </a:rPr>
                <a:t>3</a:t>
              </a:r>
            </a:p>
          </p:txBody>
        </p:sp>
      </p:grpSp>
      <p:grpSp>
        <p:nvGrpSpPr>
          <p:cNvPr id="5" name="Grupo 4">
            <a:extLst>
              <a:ext uri="{FF2B5EF4-FFF2-40B4-BE49-F238E27FC236}">
                <a16:creationId xmlns:a16="http://schemas.microsoft.com/office/drawing/2014/main" id="{69BFD855-61B1-42BE-8A12-13B632715378}"/>
              </a:ext>
            </a:extLst>
          </p:cNvPr>
          <p:cNvGrpSpPr/>
          <p:nvPr/>
        </p:nvGrpSpPr>
        <p:grpSpPr>
          <a:xfrm>
            <a:off x="2171399" y="2109206"/>
            <a:ext cx="5470136" cy="874643"/>
            <a:chOff x="3548570" y="2415538"/>
            <a:chExt cx="5470136" cy="874643"/>
          </a:xfrm>
        </p:grpSpPr>
        <p:grpSp>
          <p:nvGrpSpPr>
            <p:cNvPr id="45" name="Grupo 44">
              <a:extLst>
                <a:ext uri="{FF2B5EF4-FFF2-40B4-BE49-F238E27FC236}">
                  <a16:creationId xmlns:a16="http://schemas.microsoft.com/office/drawing/2014/main" id="{71966716-3DD9-49D6-BE9E-F5A3CA3A3390}"/>
                </a:ext>
              </a:extLst>
            </p:cNvPr>
            <p:cNvGrpSpPr/>
            <p:nvPr/>
          </p:nvGrpSpPr>
          <p:grpSpPr>
            <a:xfrm>
              <a:off x="3548570" y="2415538"/>
              <a:ext cx="5470136" cy="874643"/>
              <a:chOff x="4518991" y="1371599"/>
              <a:chExt cx="5470136" cy="874643"/>
            </a:xfrm>
          </p:grpSpPr>
          <p:sp>
            <p:nvSpPr>
              <p:cNvPr id="46" name="Rectángulo: esquinas redondeadas 45">
                <a:extLst>
                  <a:ext uri="{FF2B5EF4-FFF2-40B4-BE49-F238E27FC236}">
                    <a16:creationId xmlns:a16="http://schemas.microsoft.com/office/drawing/2014/main" id="{39B95AFC-4434-46FD-8022-DBB65CE3EE4C}"/>
                  </a:ext>
                </a:extLst>
              </p:cNvPr>
              <p:cNvSpPr/>
              <p:nvPr/>
            </p:nvSpPr>
            <p:spPr>
              <a:xfrm>
                <a:off x="5045916" y="1497495"/>
                <a:ext cx="4943211" cy="62285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Elipse 46">
                <a:extLst>
                  <a:ext uri="{FF2B5EF4-FFF2-40B4-BE49-F238E27FC236}">
                    <a16:creationId xmlns:a16="http://schemas.microsoft.com/office/drawing/2014/main" id="{CBD8D912-1A96-4677-9ACE-E25F16FD4459}"/>
                  </a:ext>
                </a:extLst>
              </p:cNvPr>
              <p:cNvSpPr/>
              <p:nvPr/>
            </p:nvSpPr>
            <p:spPr>
              <a:xfrm>
                <a:off x="4518991" y="1371599"/>
                <a:ext cx="861392" cy="8746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39" name="CuadroTexto 38">
              <a:extLst>
                <a:ext uri="{FF2B5EF4-FFF2-40B4-BE49-F238E27FC236}">
                  <a16:creationId xmlns:a16="http://schemas.microsoft.com/office/drawing/2014/main" id="{EC52FC6D-E647-4B9D-B629-85BDB1A513AD}"/>
                </a:ext>
              </a:extLst>
            </p:cNvPr>
            <p:cNvSpPr txBox="1"/>
            <p:nvPr/>
          </p:nvSpPr>
          <p:spPr>
            <a:xfrm>
              <a:off x="4409962" y="2529693"/>
              <a:ext cx="3663924" cy="646331"/>
            </a:xfrm>
            <a:prstGeom prst="rect">
              <a:avLst/>
            </a:prstGeom>
            <a:noFill/>
          </p:spPr>
          <p:txBody>
            <a:bodyPr wrap="square" rtlCol="0">
              <a:spAutoFit/>
            </a:bodyPr>
            <a:lstStyle/>
            <a:p>
              <a:r>
                <a:rPr lang="es-MX" sz="3600" dirty="0">
                  <a:solidFill>
                    <a:schemeClr val="bg1"/>
                  </a:solidFill>
                </a:rPr>
                <a:t>Análisis y diseño</a:t>
              </a:r>
            </a:p>
          </p:txBody>
        </p:sp>
        <p:sp>
          <p:nvSpPr>
            <p:cNvPr id="58" name="CuadroTexto 57">
              <a:extLst>
                <a:ext uri="{FF2B5EF4-FFF2-40B4-BE49-F238E27FC236}">
                  <a16:creationId xmlns:a16="http://schemas.microsoft.com/office/drawing/2014/main" id="{61C90C97-0A83-4568-9B65-271703491AD6}"/>
                </a:ext>
              </a:extLst>
            </p:cNvPr>
            <p:cNvSpPr txBox="1"/>
            <p:nvPr/>
          </p:nvSpPr>
          <p:spPr>
            <a:xfrm>
              <a:off x="3657600" y="2517955"/>
              <a:ext cx="720737" cy="646331"/>
            </a:xfrm>
            <a:prstGeom prst="rect">
              <a:avLst/>
            </a:prstGeom>
            <a:noFill/>
          </p:spPr>
          <p:txBody>
            <a:bodyPr wrap="square" rtlCol="0">
              <a:spAutoFit/>
            </a:bodyPr>
            <a:lstStyle/>
            <a:p>
              <a:r>
                <a:rPr lang="es-MX" sz="3600" dirty="0">
                  <a:solidFill>
                    <a:schemeClr val="bg1"/>
                  </a:solidFill>
                </a:rPr>
                <a:t>10</a:t>
              </a:r>
            </a:p>
          </p:txBody>
        </p:sp>
      </p:grpSp>
      <p:grpSp>
        <p:nvGrpSpPr>
          <p:cNvPr id="6" name="Grupo 5">
            <a:extLst>
              <a:ext uri="{FF2B5EF4-FFF2-40B4-BE49-F238E27FC236}">
                <a16:creationId xmlns:a16="http://schemas.microsoft.com/office/drawing/2014/main" id="{0C666A96-BDC6-45E8-ACB4-5363E0BB68B9}"/>
              </a:ext>
            </a:extLst>
          </p:cNvPr>
          <p:cNvGrpSpPr/>
          <p:nvPr/>
        </p:nvGrpSpPr>
        <p:grpSpPr>
          <a:xfrm>
            <a:off x="2640797" y="2994426"/>
            <a:ext cx="5470136" cy="874643"/>
            <a:chOff x="4409962" y="3457329"/>
            <a:chExt cx="5470136" cy="874643"/>
          </a:xfrm>
        </p:grpSpPr>
        <p:grpSp>
          <p:nvGrpSpPr>
            <p:cNvPr id="48" name="Grupo 47">
              <a:extLst>
                <a:ext uri="{FF2B5EF4-FFF2-40B4-BE49-F238E27FC236}">
                  <a16:creationId xmlns:a16="http://schemas.microsoft.com/office/drawing/2014/main" id="{E626A7E6-2CCC-45C5-917A-253615859547}"/>
                </a:ext>
              </a:extLst>
            </p:cNvPr>
            <p:cNvGrpSpPr/>
            <p:nvPr/>
          </p:nvGrpSpPr>
          <p:grpSpPr>
            <a:xfrm>
              <a:off x="4409962" y="3457329"/>
              <a:ext cx="5470136" cy="874643"/>
              <a:chOff x="4518991" y="1371599"/>
              <a:chExt cx="5470136" cy="874643"/>
            </a:xfrm>
          </p:grpSpPr>
          <p:sp>
            <p:nvSpPr>
              <p:cNvPr id="49" name="Rectángulo: esquinas redondeadas 48">
                <a:extLst>
                  <a:ext uri="{FF2B5EF4-FFF2-40B4-BE49-F238E27FC236}">
                    <a16:creationId xmlns:a16="http://schemas.microsoft.com/office/drawing/2014/main" id="{A80596C2-56E1-45F2-A4E1-61B6CDC047AB}"/>
                  </a:ext>
                </a:extLst>
              </p:cNvPr>
              <p:cNvSpPr/>
              <p:nvPr/>
            </p:nvSpPr>
            <p:spPr>
              <a:xfrm>
                <a:off x="5045916" y="1497495"/>
                <a:ext cx="4943211" cy="62285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0" name="Elipse 49">
                <a:extLst>
                  <a:ext uri="{FF2B5EF4-FFF2-40B4-BE49-F238E27FC236}">
                    <a16:creationId xmlns:a16="http://schemas.microsoft.com/office/drawing/2014/main" id="{83CACC5B-C2A9-4467-A134-B3B30A5C0080}"/>
                  </a:ext>
                </a:extLst>
              </p:cNvPr>
              <p:cNvSpPr/>
              <p:nvPr/>
            </p:nvSpPr>
            <p:spPr>
              <a:xfrm>
                <a:off x="4518991" y="1371599"/>
                <a:ext cx="861392" cy="8746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40" name="CuadroTexto 39">
              <a:extLst>
                <a:ext uri="{FF2B5EF4-FFF2-40B4-BE49-F238E27FC236}">
                  <a16:creationId xmlns:a16="http://schemas.microsoft.com/office/drawing/2014/main" id="{FA0F4849-F095-4CA9-A55D-694D987F420E}"/>
                </a:ext>
              </a:extLst>
            </p:cNvPr>
            <p:cNvSpPr txBox="1"/>
            <p:nvPr/>
          </p:nvSpPr>
          <p:spPr>
            <a:xfrm>
              <a:off x="5271354" y="3548653"/>
              <a:ext cx="3663924" cy="646331"/>
            </a:xfrm>
            <a:prstGeom prst="rect">
              <a:avLst/>
            </a:prstGeom>
            <a:noFill/>
          </p:spPr>
          <p:txBody>
            <a:bodyPr wrap="square" rtlCol="0">
              <a:spAutoFit/>
            </a:bodyPr>
            <a:lstStyle/>
            <a:p>
              <a:r>
                <a:rPr lang="es-MX" sz="3600" dirty="0">
                  <a:solidFill>
                    <a:schemeClr val="bg1"/>
                  </a:solidFill>
                </a:rPr>
                <a:t>Implementación</a:t>
              </a:r>
            </a:p>
          </p:txBody>
        </p:sp>
        <p:sp>
          <p:nvSpPr>
            <p:cNvPr id="59" name="CuadroTexto 58">
              <a:extLst>
                <a:ext uri="{FF2B5EF4-FFF2-40B4-BE49-F238E27FC236}">
                  <a16:creationId xmlns:a16="http://schemas.microsoft.com/office/drawing/2014/main" id="{ED2C58C6-C7D7-46D4-89B7-801C326722A5}"/>
                </a:ext>
              </a:extLst>
            </p:cNvPr>
            <p:cNvSpPr txBox="1"/>
            <p:nvPr/>
          </p:nvSpPr>
          <p:spPr>
            <a:xfrm>
              <a:off x="4532243" y="3571484"/>
              <a:ext cx="707486" cy="646331"/>
            </a:xfrm>
            <a:prstGeom prst="rect">
              <a:avLst/>
            </a:prstGeom>
            <a:noFill/>
          </p:spPr>
          <p:txBody>
            <a:bodyPr wrap="square" rtlCol="0">
              <a:spAutoFit/>
            </a:bodyPr>
            <a:lstStyle/>
            <a:p>
              <a:r>
                <a:rPr lang="es-MX" sz="3600" dirty="0">
                  <a:solidFill>
                    <a:schemeClr val="bg1"/>
                  </a:solidFill>
                </a:rPr>
                <a:t>15</a:t>
              </a:r>
            </a:p>
          </p:txBody>
        </p:sp>
      </p:grpSp>
      <p:grpSp>
        <p:nvGrpSpPr>
          <p:cNvPr id="7" name="Grupo 6">
            <a:extLst>
              <a:ext uri="{FF2B5EF4-FFF2-40B4-BE49-F238E27FC236}">
                <a16:creationId xmlns:a16="http://schemas.microsoft.com/office/drawing/2014/main" id="{FA3A8A42-79D9-47C6-B8B5-7FFD9F31F7B5}"/>
              </a:ext>
            </a:extLst>
          </p:cNvPr>
          <p:cNvGrpSpPr/>
          <p:nvPr/>
        </p:nvGrpSpPr>
        <p:grpSpPr>
          <a:xfrm>
            <a:off x="3990412" y="5636156"/>
            <a:ext cx="5470136" cy="874643"/>
            <a:chOff x="5271354" y="4499120"/>
            <a:chExt cx="5470136" cy="874643"/>
          </a:xfrm>
        </p:grpSpPr>
        <p:grpSp>
          <p:nvGrpSpPr>
            <p:cNvPr id="51" name="Grupo 50">
              <a:extLst>
                <a:ext uri="{FF2B5EF4-FFF2-40B4-BE49-F238E27FC236}">
                  <a16:creationId xmlns:a16="http://schemas.microsoft.com/office/drawing/2014/main" id="{41111E14-F0DA-4AC8-99F1-CD89EA5EE1D6}"/>
                </a:ext>
              </a:extLst>
            </p:cNvPr>
            <p:cNvGrpSpPr/>
            <p:nvPr/>
          </p:nvGrpSpPr>
          <p:grpSpPr>
            <a:xfrm>
              <a:off x="5271354" y="4499120"/>
              <a:ext cx="5470136" cy="874643"/>
              <a:chOff x="4518991" y="1371599"/>
              <a:chExt cx="5470136" cy="874643"/>
            </a:xfrm>
          </p:grpSpPr>
          <p:sp>
            <p:nvSpPr>
              <p:cNvPr id="52" name="Rectángulo: esquinas redondeadas 51">
                <a:extLst>
                  <a:ext uri="{FF2B5EF4-FFF2-40B4-BE49-F238E27FC236}">
                    <a16:creationId xmlns:a16="http://schemas.microsoft.com/office/drawing/2014/main" id="{BFBA91AD-31B0-41F6-BB0B-749CF8E0F9DD}"/>
                  </a:ext>
                </a:extLst>
              </p:cNvPr>
              <p:cNvSpPr/>
              <p:nvPr/>
            </p:nvSpPr>
            <p:spPr>
              <a:xfrm>
                <a:off x="5045916" y="1497495"/>
                <a:ext cx="4943211" cy="62285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Elipse 52">
                <a:extLst>
                  <a:ext uri="{FF2B5EF4-FFF2-40B4-BE49-F238E27FC236}">
                    <a16:creationId xmlns:a16="http://schemas.microsoft.com/office/drawing/2014/main" id="{C0957E0B-6720-4CB7-A9A8-1DF52DBE030D}"/>
                  </a:ext>
                </a:extLst>
              </p:cNvPr>
              <p:cNvSpPr/>
              <p:nvPr/>
            </p:nvSpPr>
            <p:spPr>
              <a:xfrm>
                <a:off x="4518991" y="1371599"/>
                <a:ext cx="861392" cy="8746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41" name="CuadroTexto 40">
              <a:extLst>
                <a:ext uri="{FF2B5EF4-FFF2-40B4-BE49-F238E27FC236}">
                  <a16:creationId xmlns:a16="http://schemas.microsoft.com/office/drawing/2014/main" id="{F7FF697D-409F-42AD-A8C1-B43C8F4CA890}"/>
                </a:ext>
              </a:extLst>
            </p:cNvPr>
            <p:cNvSpPr txBox="1"/>
            <p:nvPr/>
          </p:nvSpPr>
          <p:spPr>
            <a:xfrm>
              <a:off x="6132746" y="4601537"/>
              <a:ext cx="3663924" cy="646331"/>
            </a:xfrm>
            <a:prstGeom prst="rect">
              <a:avLst/>
            </a:prstGeom>
            <a:noFill/>
          </p:spPr>
          <p:txBody>
            <a:bodyPr wrap="square" rtlCol="0">
              <a:spAutoFit/>
            </a:bodyPr>
            <a:lstStyle/>
            <a:p>
              <a:r>
                <a:rPr lang="es-MX" sz="3600" dirty="0">
                  <a:solidFill>
                    <a:schemeClr val="bg1"/>
                  </a:solidFill>
                </a:rPr>
                <a:t>Anexos</a:t>
              </a:r>
            </a:p>
          </p:txBody>
        </p:sp>
        <p:sp>
          <p:nvSpPr>
            <p:cNvPr id="60" name="CuadroTexto 59">
              <a:extLst>
                <a:ext uri="{FF2B5EF4-FFF2-40B4-BE49-F238E27FC236}">
                  <a16:creationId xmlns:a16="http://schemas.microsoft.com/office/drawing/2014/main" id="{56333FE4-2A4E-4C3C-A9BF-B2405AE2D980}"/>
                </a:ext>
              </a:extLst>
            </p:cNvPr>
            <p:cNvSpPr txBox="1"/>
            <p:nvPr/>
          </p:nvSpPr>
          <p:spPr>
            <a:xfrm>
              <a:off x="5380383" y="4614439"/>
              <a:ext cx="720738" cy="646331"/>
            </a:xfrm>
            <a:prstGeom prst="rect">
              <a:avLst/>
            </a:prstGeom>
            <a:noFill/>
          </p:spPr>
          <p:txBody>
            <a:bodyPr wrap="square" rtlCol="0">
              <a:spAutoFit/>
            </a:bodyPr>
            <a:lstStyle/>
            <a:p>
              <a:r>
                <a:rPr lang="es-MX" sz="3600" dirty="0">
                  <a:solidFill>
                    <a:schemeClr val="bg1"/>
                  </a:solidFill>
                </a:rPr>
                <a:t>22</a:t>
              </a:r>
            </a:p>
          </p:txBody>
        </p:sp>
      </p:grpSp>
      <p:grpSp>
        <p:nvGrpSpPr>
          <p:cNvPr id="24" name="Grupo 23">
            <a:extLst>
              <a:ext uri="{FF2B5EF4-FFF2-40B4-BE49-F238E27FC236}">
                <a16:creationId xmlns:a16="http://schemas.microsoft.com/office/drawing/2014/main" id="{49DEE983-66CA-4133-8E24-B89C26A05BCC}"/>
              </a:ext>
            </a:extLst>
          </p:cNvPr>
          <p:cNvGrpSpPr/>
          <p:nvPr/>
        </p:nvGrpSpPr>
        <p:grpSpPr>
          <a:xfrm>
            <a:off x="3032791" y="3886014"/>
            <a:ext cx="5470136" cy="874643"/>
            <a:chOff x="4518991" y="1371599"/>
            <a:chExt cx="5470136" cy="874643"/>
          </a:xfrm>
        </p:grpSpPr>
        <p:sp>
          <p:nvSpPr>
            <p:cNvPr id="25" name="Rectángulo: esquinas redondeadas 24">
              <a:extLst>
                <a:ext uri="{FF2B5EF4-FFF2-40B4-BE49-F238E27FC236}">
                  <a16:creationId xmlns:a16="http://schemas.microsoft.com/office/drawing/2014/main" id="{CA4EFD21-D22B-4A13-AE02-2161B5B4F8AD}"/>
                </a:ext>
              </a:extLst>
            </p:cNvPr>
            <p:cNvSpPr/>
            <p:nvPr/>
          </p:nvSpPr>
          <p:spPr>
            <a:xfrm>
              <a:off x="5045916" y="1497495"/>
              <a:ext cx="4943211" cy="62285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Elipse 25">
              <a:extLst>
                <a:ext uri="{FF2B5EF4-FFF2-40B4-BE49-F238E27FC236}">
                  <a16:creationId xmlns:a16="http://schemas.microsoft.com/office/drawing/2014/main" id="{7B4E1243-161C-4D81-A5FA-797551B7559D}"/>
                </a:ext>
              </a:extLst>
            </p:cNvPr>
            <p:cNvSpPr/>
            <p:nvPr/>
          </p:nvSpPr>
          <p:spPr>
            <a:xfrm>
              <a:off x="4518991" y="1371599"/>
              <a:ext cx="861392" cy="8746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31" name="Grupo 30">
            <a:extLst>
              <a:ext uri="{FF2B5EF4-FFF2-40B4-BE49-F238E27FC236}">
                <a16:creationId xmlns:a16="http://schemas.microsoft.com/office/drawing/2014/main" id="{07F354A0-AFC4-4EDE-A07E-88D466F5E997}"/>
              </a:ext>
            </a:extLst>
          </p:cNvPr>
          <p:cNvGrpSpPr/>
          <p:nvPr/>
        </p:nvGrpSpPr>
        <p:grpSpPr>
          <a:xfrm>
            <a:off x="3559716" y="4761513"/>
            <a:ext cx="5470136" cy="874643"/>
            <a:chOff x="4518991" y="1371599"/>
            <a:chExt cx="5470136" cy="874643"/>
          </a:xfrm>
        </p:grpSpPr>
        <p:sp>
          <p:nvSpPr>
            <p:cNvPr id="32" name="Rectángulo: esquinas redondeadas 31">
              <a:extLst>
                <a:ext uri="{FF2B5EF4-FFF2-40B4-BE49-F238E27FC236}">
                  <a16:creationId xmlns:a16="http://schemas.microsoft.com/office/drawing/2014/main" id="{0F4E73D8-FB5A-49AB-BB18-1E844190B745}"/>
                </a:ext>
              </a:extLst>
            </p:cNvPr>
            <p:cNvSpPr/>
            <p:nvPr/>
          </p:nvSpPr>
          <p:spPr>
            <a:xfrm>
              <a:off x="5045916" y="1497495"/>
              <a:ext cx="4943211" cy="62285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Elipse 32">
              <a:extLst>
                <a:ext uri="{FF2B5EF4-FFF2-40B4-BE49-F238E27FC236}">
                  <a16:creationId xmlns:a16="http://schemas.microsoft.com/office/drawing/2014/main" id="{0D8CE776-77C6-4DA4-80E1-D17FAE7E84B1}"/>
                </a:ext>
              </a:extLst>
            </p:cNvPr>
            <p:cNvSpPr/>
            <p:nvPr/>
          </p:nvSpPr>
          <p:spPr>
            <a:xfrm>
              <a:off x="4518991" y="1371599"/>
              <a:ext cx="861392" cy="8746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34" name="CuadroTexto 33">
            <a:extLst>
              <a:ext uri="{FF2B5EF4-FFF2-40B4-BE49-F238E27FC236}">
                <a16:creationId xmlns:a16="http://schemas.microsoft.com/office/drawing/2014/main" id="{869BC5BE-EB89-4898-97E6-289464C9154F}"/>
              </a:ext>
            </a:extLst>
          </p:cNvPr>
          <p:cNvSpPr txBox="1"/>
          <p:nvPr/>
        </p:nvSpPr>
        <p:spPr>
          <a:xfrm>
            <a:off x="3110195" y="4011909"/>
            <a:ext cx="720738" cy="646331"/>
          </a:xfrm>
          <a:prstGeom prst="rect">
            <a:avLst/>
          </a:prstGeom>
          <a:noFill/>
        </p:spPr>
        <p:txBody>
          <a:bodyPr wrap="square" rtlCol="0">
            <a:spAutoFit/>
          </a:bodyPr>
          <a:lstStyle/>
          <a:p>
            <a:pPr algn="ctr"/>
            <a:r>
              <a:rPr lang="es-MX" sz="3600" dirty="0">
                <a:solidFill>
                  <a:schemeClr val="bg1"/>
                </a:solidFill>
              </a:rPr>
              <a:t>22</a:t>
            </a:r>
          </a:p>
        </p:txBody>
      </p:sp>
      <p:sp>
        <p:nvSpPr>
          <p:cNvPr id="35" name="CuadroTexto 34">
            <a:extLst>
              <a:ext uri="{FF2B5EF4-FFF2-40B4-BE49-F238E27FC236}">
                <a16:creationId xmlns:a16="http://schemas.microsoft.com/office/drawing/2014/main" id="{82151EB3-E2D4-4000-B85A-283605F80835}"/>
              </a:ext>
            </a:extLst>
          </p:cNvPr>
          <p:cNvSpPr txBox="1"/>
          <p:nvPr/>
        </p:nvSpPr>
        <p:spPr>
          <a:xfrm>
            <a:off x="3630043" y="4884225"/>
            <a:ext cx="720738" cy="646331"/>
          </a:xfrm>
          <a:prstGeom prst="rect">
            <a:avLst/>
          </a:prstGeom>
          <a:noFill/>
        </p:spPr>
        <p:txBody>
          <a:bodyPr wrap="square" rtlCol="0">
            <a:spAutoFit/>
          </a:bodyPr>
          <a:lstStyle/>
          <a:p>
            <a:pPr algn="ctr"/>
            <a:r>
              <a:rPr lang="es-MX" sz="3600" dirty="0">
                <a:solidFill>
                  <a:schemeClr val="bg1"/>
                </a:solidFill>
              </a:rPr>
              <a:t>24</a:t>
            </a:r>
          </a:p>
        </p:txBody>
      </p:sp>
      <p:sp>
        <p:nvSpPr>
          <p:cNvPr id="36" name="CuadroTexto 35">
            <a:extLst>
              <a:ext uri="{FF2B5EF4-FFF2-40B4-BE49-F238E27FC236}">
                <a16:creationId xmlns:a16="http://schemas.microsoft.com/office/drawing/2014/main" id="{A7D5F437-F8C7-4474-9124-3D5E110A1B5D}"/>
              </a:ext>
            </a:extLst>
          </p:cNvPr>
          <p:cNvSpPr txBox="1"/>
          <p:nvPr/>
        </p:nvSpPr>
        <p:spPr>
          <a:xfrm>
            <a:off x="3933487" y="4011909"/>
            <a:ext cx="3663924" cy="646331"/>
          </a:xfrm>
          <a:prstGeom prst="rect">
            <a:avLst/>
          </a:prstGeom>
          <a:noFill/>
        </p:spPr>
        <p:txBody>
          <a:bodyPr wrap="square" rtlCol="0">
            <a:spAutoFit/>
          </a:bodyPr>
          <a:lstStyle/>
          <a:p>
            <a:r>
              <a:rPr lang="es-MX" sz="3600" dirty="0">
                <a:solidFill>
                  <a:schemeClr val="bg1"/>
                </a:solidFill>
              </a:rPr>
              <a:t>Resultados</a:t>
            </a:r>
          </a:p>
        </p:txBody>
      </p:sp>
      <p:sp>
        <p:nvSpPr>
          <p:cNvPr id="37" name="CuadroTexto 36">
            <a:extLst>
              <a:ext uri="{FF2B5EF4-FFF2-40B4-BE49-F238E27FC236}">
                <a16:creationId xmlns:a16="http://schemas.microsoft.com/office/drawing/2014/main" id="{45DC4392-AB3B-4056-88D7-2EC47EBE7CEC}"/>
              </a:ext>
            </a:extLst>
          </p:cNvPr>
          <p:cNvSpPr txBox="1"/>
          <p:nvPr/>
        </p:nvSpPr>
        <p:spPr>
          <a:xfrm>
            <a:off x="4447009" y="4884224"/>
            <a:ext cx="3663924" cy="646331"/>
          </a:xfrm>
          <a:prstGeom prst="rect">
            <a:avLst/>
          </a:prstGeom>
          <a:noFill/>
        </p:spPr>
        <p:txBody>
          <a:bodyPr wrap="square" rtlCol="0">
            <a:spAutoFit/>
          </a:bodyPr>
          <a:lstStyle/>
          <a:p>
            <a:r>
              <a:rPr lang="es-MX" sz="3600" dirty="0">
                <a:solidFill>
                  <a:schemeClr val="bg1"/>
                </a:solidFill>
              </a:rPr>
              <a:t>Conclusiones</a:t>
            </a:r>
          </a:p>
        </p:txBody>
      </p:sp>
    </p:spTree>
    <p:extLst>
      <p:ext uri="{BB962C8B-B14F-4D97-AF65-F5344CB8AC3E}">
        <p14:creationId xmlns:p14="http://schemas.microsoft.com/office/powerpoint/2010/main" val="1495067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247" y="13340"/>
            <a:ext cx="10515600" cy="1325562"/>
          </a:xfrm>
        </p:spPr>
        <p:txBody>
          <a:bodyPr/>
          <a:lstStyle/>
          <a:p>
            <a:r>
              <a:rPr lang="es-MX" b="1" dirty="0">
                <a:solidFill>
                  <a:schemeClr val="bg1"/>
                </a:solidFill>
              </a:rPr>
              <a:t>Análisis de regiones</a:t>
            </a:r>
          </a:p>
        </p:txBody>
      </p:sp>
      <p:sp>
        <p:nvSpPr>
          <p:cNvPr id="7" name="CuadroTexto 6">
            <a:extLst>
              <a:ext uri="{FF2B5EF4-FFF2-40B4-BE49-F238E27FC236}">
                <a16:creationId xmlns:a16="http://schemas.microsoft.com/office/drawing/2014/main" id="{E7B4627D-E92B-41BD-A1C5-4EE3659A0967}"/>
              </a:ext>
            </a:extLst>
          </p:cNvPr>
          <p:cNvSpPr txBox="1"/>
          <p:nvPr/>
        </p:nvSpPr>
        <p:spPr>
          <a:xfrm>
            <a:off x="2239618" y="1205947"/>
            <a:ext cx="9952382" cy="4031873"/>
          </a:xfrm>
          <a:prstGeom prst="rect">
            <a:avLst/>
          </a:prstGeom>
          <a:noFill/>
        </p:spPr>
        <p:txBody>
          <a:bodyPr wrap="square" numCol="2" rtlCol="0">
            <a:spAutoFit/>
          </a:bodyPr>
          <a:lstStyle/>
          <a:p>
            <a:pPr marL="285750" indent="-285750">
              <a:buFont typeface="Wingdings" panose="05000000000000000000" pitchFamily="2" charset="2"/>
              <a:buChar char="Ø"/>
            </a:pPr>
            <a:r>
              <a:rPr lang="es-MX" sz="2800" dirty="0"/>
              <a:t>Zoom</a:t>
            </a:r>
          </a:p>
          <a:p>
            <a:pPr marL="285750" indent="-285750">
              <a:buFont typeface="Wingdings" panose="05000000000000000000" pitchFamily="2" charset="2"/>
              <a:buChar char="Ø"/>
            </a:pPr>
            <a:r>
              <a:rPr lang="es-MX" sz="2800" dirty="0"/>
              <a:t>Selección de región</a:t>
            </a:r>
          </a:p>
          <a:p>
            <a:pPr marL="285750" indent="-285750">
              <a:buFont typeface="Wingdings" panose="05000000000000000000" pitchFamily="2" charset="2"/>
              <a:buChar char="Ø"/>
            </a:pPr>
            <a:r>
              <a:rPr lang="es-MX" sz="2800" dirty="0"/>
              <a:t>Distancia entre pixeles</a:t>
            </a:r>
          </a:p>
          <a:p>
            <a:pPr marL="285750" indent="-285750">
              <a:buFont typeface="Wingdings" panose="05000000000000000000" pitchFamily="2" charset="2"/>
              <a:buChar char="Ø"/>
            </a:pPr>
            <a:r>
              <a:rPr lang="es-MX" sz="2800" dirty="0"/>
              <a:t>UH por pixel</a:t>
            </a:r>
          </a:p>
          <a:p>
            <a:pPr marL="285750" indent="-285750">
              <a:buFont typeface="Wingdings" panose="05000000000000000000" pitchFamily="2" charset="2"/>
              <a:buChar char="Ø"/>
            </a:pPr>
            <a:endParaRPr lang="es-MX" sz="2800" dirty="0"/>
          </a:p>
          <a:p>
            <a:pPr marL="285750" indent="-285750">
              <a:buFont typeface="Wingdings" panose="05000000000000000000" pitchFamily="2" charset="2"/>
              <a:buChar char="Ø"/>
            </a:pPr>
            <a:endParaRPr lang="es-MX" sz="2800" dirty="0"/>
          </a:p>
          <a:p>
            <a:pPr marL="285750" indent="-285750">
              <a:buFont typeface="Wingdings" panose="05000000000000000000" pitchFamily="2" charset="2"/>
              <a:buChar char="Ø"/>
            </a:pPr>
            <a:endParaRPr lang="es-MX" sz="2800" dirty="0"/>
          </a:p>
          <a:p>
            <a:pPr marL="285750" indent="-285750">
              <a:buFont typeface="Wingdings" panose="05000000000000000000" pitchFamily="2" charset="2"/>
              <a:buChar char="Ø"/>
            </a:pPr>
            <a:endParaRPr lang="es-MX" sz="2800" dirty="0"/>
          </a:p>
          <a:p>
            <a:endParaRPr lang="es-MX" sz="2800" dirty="0"/>
          </a:p>
          <a:p>
            <a:pPr marL="285750" indent="-285750">
              <a:buFont typeface="Wingdings" panose="05000000000000000000" pitchFamily="2" charset="2"/>
              <a:buChar char="Ø"/>
            </a:pPr>
            <a:r>
              <a:rPr lang="es-MX" sz="2800" dirty="0"/>
              <a:t>Promedio de UH por región</a:t>
            </a:r>
          </a:p>
          <a:p>
            <a:pPr marL="285750" indent="-285750">
              <a:buFont typeface="Wingdings" panose="05000000000000000000" pitchFamily="2" charset="2"/>
              <a:buChar char="Ø"/>
            </a:pPr>
            <a:r>
              <a:rPr lang="es-MX" sz="2800" dirty="0"/>
              <a:t>Rotación</a:t>
            </a:r>
          </a:p>
          <a:p>
            <a:pPr marL="285750" indent="-285750">
              <a:buFont typeface="Wingdings" panose="05000000000000000000" pitchFamily="2" charset="2"/>
              <a:buChar char="Ø"/>
            </a:pPr>
            <a:r>
              <a:rPr lang="es-MX" sz="2800" dirty="0"/>
              <a:t>Exportar imágenes</a:t>
            </a:r>
          </a:p>
          <a:p>
            <a:pPr marL="285750" indent="-285750">
              <a:buFont typeface="Wingdings" panose="05000000000000000000" pitchFamily="2" charset="2"/>
              <a:buChar char="Ø"/>
            </a:pPr>
            <a:r>
              <a:rPr lang="es-MX" sz="2800" dirty="0"/>
              <a:t>Contraste en diferentes tejidos</a:t>
            </a:r>
          </a:p>
        </p:txBody>
      </p:sp>
      <p:pic>
        <p:nvPicPr>
          <p:cNvPr id="5" name="Imagen 4">
            <a:extLst>
              <a:ext uri="{FF2B5EF4-FFF2-40B4-BE49-F238E27FC236}">
                <a16:creationId xmlns:a16="http://schemas.microsoft.com/office/drawing/2014/main" id="{760DECA9-0BBA-4DE5-A37B-FF431051DF4A}"/>
              </a:ext>
            </a:extLst>
          </p:cNvPr>
          <p:cNvPicPr>
            <a:picLocks noChangeAspect="1"/>
          </p:cNvPicPr>
          <p:nvPr/>
        </p:nvPicPr>
        <p:blipFill>
          <a:blip r:embed="rId2"/>
          <a:stretch>
            <a:fillRect/>
          </a:stretch>
        </p:blipFill>
        <p:spPr>
          <a:xfrm>
            <a:off x="4227442" y="3221883"/>
            <a:ext cx="5234609" cy="3109912"/>
          </a:xfrm>
          <a:prstGeom prst="rect">
            <a:avLst/>
          </a:prstGeom>
        </p:spPr>
      </p:pic>
      <p:sp>
        <p:nvSpPr>
          <p:cNvPr id="6" name="Marcador de número de diapositiva 3">
            <a:extLst>
              <a:ext uri="{FF2B5EF4-FFF2-40B4-BE49-F238E27FC236}">
                <a16:creationId xmlns:a16="http://schemas.microsoft.com/office/drawing/2014/main" id="{BE841554-DE60-4CA1-81D7-E2DF65F4B86E}"/>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20</a:t>
            </a:fld>
            <a:endParaRPr lang="en-US" sz="4400" dirty="0">
              <a:solidFill>
                <a:schemeClr val="tx1"/>
              </a:solidFill>
            </a:endParaRPr>
          </a:p>
        </p:txBody>
      </p:sp>
    </p:spTree>
    <p:extLst>
      <p:ext uri="{BB962C8B-B14F-4D97-AF65-F5344CB8AC3E}">
        <p14:creationId xmlns:p14="http://schemas.microsoft.com/office/powerpoint/2010/main" val="1482961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r>
              <a:rPr lang="es-MX" b="1" dirty="0">
                <a:solidFill>
                  <a:schemeClr val="bg1"/>
                </a:solidFill>
              </a:rPr>
              <a:t>Módulo de representación gráfica</a:t>
            </a:r>
          </a:p>
        </p:txBody>
      </p:sp>
      <p:pic>
        <p:nvPicPr>
          <p:cNvPr id="5" name="Imagen 4">
            <a:extLst>
              <a:ext uri="{FF2B5EF4-FFF2-40B4-BE49-F238E27FC236}">
                <a16:creationId xmlns:a16="http://schemas.microsoft.com/office/drawing/2014/main" id="{7640B25E-ADD1-455B-A1AD-DE8C7934A878}"/>
              </a:ext>
            </a:extLst>
          </p:cNvPr>
          <p:cNvPicPr>
            <a:picLocks noChangeAspect="1"/>
          </p:cNvPicPr>
          <p:nvPr/>
        </p:nvPicPr>
        <p:blipFill>
          <a:blip r:embed="rId2"/>
          <a:stretch>
            <a:fillRect/>
          </a:stretch>
        </p:blipFill>
        <p:spPr>
          <a:xfrm>
            <a:off x="3742266" y="1683371"/>
            <a:ext cx="6643143" cy="3736768"/>
          </a:xfrm>
          <a:prstGeom prst="rect">
            <a:avLst/>
          </a:prstGeom>
        </p:spPr>
      </p:pic>
      <p:sp>
        <p:nvSpPr>
          <p:cNvPr id="6" name="Marcador de número de diapositiva 3">
            <a:extLst>
              <a:ext uri="{FF2B5EF4-FFF2-40B4-BE49-F238E27FC236}">
                <a16:creationId xmlns:a16="http://schemas.microsoft.com/office/drawing/2014/main" id="{EC56462A-E2AA-44D3-AAE9-F3ABE12CA9BA}"/>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21</a:t>
            </a:fld>
            <a:endParaRPr lang="en-US" sz="4400" dirty="0">
              <a:solidFill>
                <a:schemeClr val="tx1"/>
              </a:solidFill>
            </a:endParaRPr>
          </a:p>
        </p:txBody>
      </p:sp>
    </p:spTree>
    <p:extLst>
      <p:ext uri="{BB962C8B-B14F-4D97-AF65-F5344CB8AC3E}">
        <p14:creationId xmlns:p14="http://schemas.microsoft.com/office/powerpoint/2010/main" val="1152471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a:extLst>
              <a:ext uri="{FF2B5EF4-FFF2-40B4-BE49-F238E27FC236}">
                <a16:creationId xmlns:a16="http://schemas.microsoft.com/office/drawing/2014/main" id="{C60CAA83-AC92-4497-9911-BA8772FB4DAA}"/>
              </a:ext>
            </a:extLst>
          </p:cNvPr>
          <p:cNvSpPr>
            <a:spLocks noGrp="1"/>
          </p:cNvSpPr>
          <p:nvPr>
            <p:ph idx="1"/>
          </p:nvPr>
        </p:nvSpPr>
        <p:spPr>
          <a:xfrm>
            <a:off x="3326296" y="2862470"/>
            <a:ext cx="8034430" cy="3317667"/>
          </a:xfrm>
        </p:spPr>
        <p:txBody>
          <a:bodyPr>
            <a:normAutofit/>
          </a:bodyPr>
          <a:lstStyle/>
          <a:p>
            <a:pPr marL="0" indent="0">
              <a:buNone/>
            </a:pPr>
            <a:r>
              <a:rPr lang="es-MX" sz="9600" b="1" dirty="0">
                <a:solidFill>
                  <a:srgbClr val="00B0F0"/>
                </a:solidFill>
              </a:rPr>
              <a:t>Resultados</a:t>
            </a:r>
            <a:endParaRPr lang="es-MX" sz="9600" dirty="0">
              <a:solidFill>
                <a:srgbClr val="00B0F0"/>
              </a:solidFill>
            </a:endParaRPr>
          </a:p>
        </p:txBody>
      </p:sp>
      <p:sp>
        <p:nvSpPr>
          <p:cNvPr id="6" name="Marcador de número de diapositiva 3">
            <a:extLst>
              <a:ext uri="{FF2B5EF4-FFF2-40B4-BE49-F238E27FC236}">
                <a16:creationId xmlns:a16="http://schemas.microsoft.com/office/drawing/2014/main" id="{A134FA3F-F95A-499D-844C-C13BED4FAD93}"/>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22</a:t>
            </a:fld>
            <a:endParaRPr lang="en-US" sz="4400" dirty="0">
              <a:solidFill>
                <a:schemeClr val="tx1"/>
              </a:solidFill>
            </a:endParaRPr>
          </a:p>
        </p:txBody>
      </p:sp>
    </p:spTree>
    <p:extLst>
      <p:ext uri="{BB962C8B-B14F-4D97-AF65-F5344CB8AC3E}">
        <p14:creationId xmlns:p14="http://schemas.microsoft.com/office/powerpoint/2010/main" val="145680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015" y="0"/>
            <a:ext cx="10515600" cy="1325562"/>
          </a:xfrm>
        </p:spPr>
        <p:txBody>
          <a:bodyPr/>
          <a:lstStyle/>
          <a:p>
            <a:r>
              <a:rPr lang="es-MX" b="1" dirty="0">
                <a:solidFill>
                  <a:schemeClr val="bg1"/>
                </a:solidFill>
              </a:rPr>
              <a:t>Demostración en vivo</a:t>
            </a:r>
          </a:p>
        </p:txBody>
      </p:sp>
      <p:sp>
        <p:nvSpPr>
          <p:cNvPr id="5" name="Marcador de número de diapositiva 3">
            <a:extLst>
              <a:ext uri="{FF2B5EF4-FFF2-40B4-BE49-F238E27FC236}">
                <a16:creationId xmlns:a16="http://schemas.microsoft.com/office/drawing/2014/main" id="{719966A8-35DB-42CF-9657-D5C9DA93FDD0}"/>
              </a:ext>
            </a:extLst>
          </p:cNvPr>
          <p:cNvSpPr>
            <a:spLocks noGrp="1"/>
          </p:cNvSpPr>
          <p:nvPr>
            <p:ph type="sldNum" sz="quarter" idx="12"/>
          </p:nvPr>
        </p:nvSpPr>
        <p:spPr/>
        <p:txBody>
          <a:bodyPr/>
          <a:lstStyle/>
          <a:p>
            <a:fld id="{6D22F896-40B5-4ADD-8801-0D06FADFA095}" type="slidenum">
              <a:rPr lang="en-US" sz="4400" smtClean="0">
                <a:solidFill>
                  <a:schemeClr val="tx1"/>
                </a:solidFill>
              </a:rPr>
              <a:pPr/>
              <a:t>23</a:t>
            </a:fld>
            <a:endParaRPr lang="en-US" sz="4400" dirty="0">
              <a:solidFill>
                <a:schemeClr val="tx1"/>
              </a:solidFill>
            </a:endParaRPr>
          </a:p>
        </p:txBody>
      </p:sp>
      <p:pic>
        <p:nvPicPr>
          <p:cNvPr id="1026" name="Picture 2" descr="Resultado de imagen para tele png">
            <a:extLst>
              <a:ext uri="{FF2B5EF4-FFF2-40B4-BE49-F238E27FC236}">
                <a16:creationId xmlns:a16="http://schemas.microsoft.com/office/drawing/2014/main" id="{7E765C5F-1377-4899-BA37-B690D14BB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027" y="1696284"/>
            <a:ext cx="4066968" cy="3074706"/>
          </a:xfrm>
          <a:prstGeom prst="rect">
            <a:avLst/>
          </a:prstGeom>
          <a:noFill/>
          <a:extLst>
            <a:ext uri="{909E8E84-426E-40DD-AFC4-6F175D3DCCD1}">
              <a14:hiddenFill xmlns:a14="http://schemas.microsoft.com/office/drawing/2010/main">
                <a:solidFill>
                  <a:srgbClr val="FFFFFF"/>
                </a:solidFill>
              </a14:hiddenFill>
            </a:ext>
          </a:extLst>
        </p:spPr>
      </p:pic>
      <p:sp>
        <p:nvSpPr>
          <p:cNvPr id="3" name="Flecha: a la derecha 2">
            <a:extLst>
              <a:ext uri="{FF2B5EF4-FFF2-40B4-BE49-F238E27FC236}">
                <a16:creationId xmlns:a16="http://schemas.microsoft.com/office/drawing/2014/main" id="{ED603C0D-C660-4095-BD2C-729A5486D2C6}"/>
              </a:ext>
            </a:extLst>
          </p:cNvPr>
          <p:cNvSpPr/>
          <p:nvPr/>
        </p:nvSpPr>
        <p:spPr>
          <a:xfrm>
            <a:off x="5910470" y="4784029"/>
            <a:ext cx="2093843" cy="7553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616490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a:extLst>
              <a:ext uri="{FF2B5EF4-FFF2-40B4-BE49-F238E27FC236}">
                <a16:creationId xmlns:a16="http://schemas.microsoft.com/office/drawing/2014/main" id="{8E496B9C-7504-4833-AB20-B7DCD123F43D}"/>
              </a:ext>
            </a:extLst>
          </p:cNvPr>
          <p:cNvSpPr>
            <a:spLocks noGrp="1"/>
          </p:cNvSpPr>
          <p:nvPr>
            <p:ph idx="1"/>
          </p:nvPr>
        </p:nvSpPr>
        <p:spPr>
          <a:xfrm>
            <a:off x="3578087" y="2862470"/>
            <a:ext cx="7782639" cy="3317667"/>
          </a:xfrm>
        </p:spPr>
        <p:txBody>
          <a:bodyPr>
            <a:normAutofit/>
          </a:bodyPr>
          <a:lstStyle/>
          <a:p>
            <a:pPr marL="0" indent="0">
              <a:buNone/>
            </a:pPr>
            <a:r>
              <a:rPr lang="es-MX" sz="9600" b="1" dirty="0">
                <a:solidFill>
                  <a:srgbClr val="00B0F0"/>
                </a:solidFill>
              </a:rPr>
              <a:t>Conclusiones</a:t>
            </a:r>
          </a:p>
          <a:p>
            <a:pPr marL="0" indent="0">
              <a:buNone/>
            </a:pPr>
            <a:endParaRPr lang="es-MX" sz="9600" dirty="0">
              <a:solidFill>
                <a:srgbClr val="00B0F0"/>
              </a:solidFill>
            </a:endParaRPr>
          </a:p>
        </p:txBody>
      </p:sp>
      <p:sp>
        <p:nvSpPr>
          <p:cNvPr id="6" name="Marcador de número de diapositiva 3">
            <a:extLst>
              <a:ext uri="{FF2B5EF4-FFF2-40B4-BE49-F238E27FC236}">
                <a16:creationId xmlns:a16="http://schemas.microsoft.com/office/drawing/2014/main" id="{600E2B9C-D1EF-4426-B57B-AE691AC1FDD3}"/>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24</a:t>
            </a:fld>
            <a:endParaRPr lang="en-US" sz="4400" dirty="0">
              <a:solidFill>
                <a:schemeClr val="tx1"/>
              </a:solidFill>
            </a:endParaRPr>
          </a:p>
        </p:txBody>
      </p:sp>
    </p:spTree>
    <p:extLst>
      <p:ext uri="{BB962C8B-B14F-4D97-AF65-F5344CB8AC3E}">
        <p14:creationId xmlns:p14="http://schemas.microsoft.com/office/powerpoint/2010/main" val="1004033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149EFC1-1173-402A-A32A-502F5E9F3B67}"/>
              </a:ext>
            </a:extLst>
          </p:cNvPr>
          <p:cNvSpPr>
            <a:spLocks noGrp="1"/>
          </p:cNvSpPr>
          <p:nvPr>
            <p:ph idx="1"/>
          </p:nvPr>
        </p:nvSpPr>
        <p:spPr>
          <a:xfrm>
            <a:off x="2345635" y="1762539"/>
            <a:ext cx="9015091" cy="4417598"/>
          </a:xfrm>
        </p:spPr>
        <p:txBody>
          <a:bodyPr/>
          <a:lstStyle/>
          <a:p>
            <a:pPr>
              <a:buFont typeface="Wingdings" panose="05000000000000000000" pitchFamily="2" charset="2"/>
              <a:buChar char="Ø"/>
            </a:pPr>
            <a:r>
              <a:rPr lang="es-MX" dirty="0"/>
              <a:t>Se cumplieron los objetivos planteados para este trabajo terminal.</a:t>
            </a:r>
          </a:p>
          <a:p>
            <a:pPr>
              <a:buFont typeface="Wingdings" panose="05000000000000000000" pitchFamily="2" charset="2"/>
              <a:buChar char="Ø"/>
            </a:pPr>
            <a:r>
              <a:rPr lang="es-MX" dirty="0"/>
              <a:t>La extensión del sistema permite cubrir necesidades que las aplicaciones actuales no satisfacen.</a:t>
            </a:r>
          </a:p>
          <a:p>
            <a:pPr>
              <a:buFont typeface="Wingdings" panose="05000000000000000000" pitchFamily="2" charset="2"/>
              <a:buChar char="Ø"/>
            </a:pPr>
            <a:r>
              <a:rPr lang="es-MX" dirty="0"/>
              <a:t>La implementación propia de algoritmos permite una gran manipulación de los datos.</a:t>
            </a:r>
          </a:p>
          <a:p>
            <a:pPr>
              <a:buFont typeface="Wingdings" panose="05000000000000000000" pitchFamily="2" charset="2"/>
              <a:buChar char="Ø"/>
            </a:pPr>
            <a:r>
              <a:rPr lang="es-MX" dirty="0"/>
              <a:t>Los métodos no supervisados ayudan a generar una segunda opinión para el especialista.</a:t>
            </a:r>
          </a:p>
        </p:txBody>
      </p:sp>
      <p:sp>
        <p:nvSpPr>
          <p:cNvPr id="5" name="Title 1">
            <a:extLst>
              <a:ext uri="{FF2B5EF4-FFF2-40B4-BE49-F238E27FC236}">
                <a16:creationId xmlns:a16="http://schemas.microsoft.com/office/drawing/2014/main" id="{AF4544C2-1DFC-433F-9ABE-9DF5EEBD474B}"/>
              </a:ext>
            </a:extLst>
          </p:cNvPr>
          <p:cNvSpPr>
            <a:spLocks noGrp="1"/>
          </p:cNvSpPr>
          <p:nvPr>
            <p:ph type="title"/>
          </p:nvPr>
        </p:nvSpPr>
        <p:spPr>
          <a:xfrm>
            <a:off x="1088015" y="0"/>
            <a:ext cx="10515600" cy="1325562"/>
          </a:xfrm>
        </p:spPr>
        <p:txBody>
          <a:bodyPr/>
          <a:lstStyle/>
          <a:p>
            <a:r>
              <a:rPr lang="es-MX" b="1" dirty="0">
                <a:solidFill>
                  <a:schemeClr val="bg1"/>
                </a:solidFill>
              </a:rPr>
              <a:t>Conclusiones</a:t>
            </a:r>
          </a:p>
        </p:txBody>
      </p:sp>
      <p:sp>
        <p:nvSpPr>
          <p:cNvPr id="6" name="Marcador de número de diapositiva 3">
            <a:extLst>
              <a:ext uri="{FF2B5EF4-FFF2-40B4-BE49-F238E27FC236}">
                <a16:creationId xmlns:a16="http://schemas.microsoft.com/office/drawing/2014/main" id="{72A75E56-D97A-4D34-B24E-BA48982460F2}"/>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25</a:t>
            </a:fld>
            <a:endParaRPr lang="en-US" sz="4400" dirty="0">
              <a:solidFill>
                <a:schemeClr val="tx1"/>
              </a:solidFill>
            </a:endParaRPr>
          </a:p>
        </p:txBody>
      </p:sp>
    </p:spTree>
    <p:extLst>
      <p:ext uri="{BB962C8B-B14F-4D97-AF65-F5344CB8AC3E}">
        <p14:creationId xmlns:p14="http://schemas.microsoft.com/office/powerpoint/2010/main" val="995828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0CA55F-4316-4D32-9757-A2C0DF1BACBE}"/>
              </a:ext>
            </a:extLst>
          </p:cNvPr>
          <p:cNvSpPr>
            <a:spLocks noGrp="1"/>
          </p:cNvSpPr>
          <p:nvPr>
            <p:ph type="title"/>
          </p:nvPr>
        </p:nvSpPr>
        <p:spPr>
          <a:xfrm>
            <a:off x="1088015" y="0"/>
            <a:ext cx="10515600" cy="1325562"/>
          </a:xfrm>
        </p:spPr>
        <p:txBody>
          <a:bodyPr/>
          <a:lstStyle/>
          <a:p>
            <a:r>
              <a:rPr lang="es-MX" b="1" dirty="0">
                <a:solidFill>
                  <a:schemeClr val="bg1"/>
                </a:solidFill>
              </a:rPr>
              <a:t>Trabajo a futuro</a:t>
            </a:r>
          </a:p>
        </p:txBody>
      </p:sp>
      <p:sp>
        <p:nvSpPr>
          <p:cNvPr id="6" name="CuadroTexto 5">
            <a:extLst>
              <a:ext uri="{FF2B5EF4-FFF2-40B4-BE49-F238E27FC236}">
                <a16:creationId xmlns:a16="http://schemas.microsoft.com/office/drawing/2014/main" id="{D690B2CE-891A-4482-9D97-513DA5049B87}"/>
              </a:ext>
            </a:extLst>
          </p:cNvPr>
          <p:cNvSpPr txBox="1"/>
          <p:nvPr/>
        </p:nvSpPr>
        <p:spPr>
          <a:xfrm>
            <a:off x="2932345" y="2286684"/>
            <a:ext cx="8428382" cy="3108543"/>
          </a:xfrm>
          <a:prstGeom prst="rect">
            <a:avLst/>
          </a:prstGeom>
          <a:noFill/>
        </p:spPr>
        <p:txBody>
          <a:bodyPr wrap="square" rtlCol="0">
            <a:spAutoFit/>
          </a:bodyPr>
          <a:lstStyle/>
          <a:p>
            <a:pPr marL="285750" indent="-285750">
              <a:buFont typeface="Wingdings" panose="05000000000000000000" pitchFamily="2" charset="2"/>
              <a:buChar char="Ø"/>
            </a:pPr>
            <a:r>
              <a:rPr lang="es-MX" sz="2800" dirty="0"/>
              <a:t>Agregar más algoritmos a los módulos de clasificación y segmentación.</a:t>
            </a:r>
          </a:p>
          <a:p>
            <a:pPr marL="285750" indent="-285750">
              <a:buFont typeface="Wingdings" panose="05000000000000000000" pitchFamily="2" charset="2"/>
              <a:buChar char="Ø"/>
            </a:pPr>
            <a:r>
              <a:rPr lang="es-MX" sz="2800" dirty="0"/>
              <a:t>Incluir históricos de la medicina para su comparación.</a:t>
            </a:r>
          </a:p>
          <a:p>
            <a:pPr marL="285750" indent="-285750">
              <a:buFont typeface="Wingdings" panose="05000000000000000000" pitchFamily="2" charset="2"/>
              <a:buChar char="Ø"/>
            </a:pPr>
            <a:r>
              <a:rPr lang="es-MX" sz="2800" dirty="0"/>
              <a:t>Añadir más herramientas.</a:t>
            </a:r>
          </a:p>
          <a:p>
            <a:pPr marL="285750" indent="-285750">
              <a:buFont typeface="Wingdings" panose="05000000000000000000" pitchFamily="2" charset="2"/>
              <a:buChar char="Ø"/>
            </a:pPr>
            <a:r>
              <a:rPr lang="es-MX" sz="2800" dirty="0"/>
              <a:t>Permitir acceso a más campos de DICOM.</a:t>
            </a:r>
          </a:p>
          <a:p>
            <a:pPr marL="285750" indent="-285750">
              <a:buFont typeface="Wingdings" panose="05000000000000000000" pitchFamily="2" charset="2"/>
              <a:buChar char="Ø"/>
            </a:pPr>
            <a:r>
              <a:rPr lang="es-MX" sz="2800" dirty="0"/>
              <a:t>Desarrollar una API para permitir el uso a terceros.</a:t>
            </a:r>
          </a:p>
          <a:p>
            <a:pPr marL="285750" indent="-285750">
              <a:buFont typeface="Wingdings" panose="05000000000000000000" pitchFamily="2" charset="2"/>
              <a:buChar char="Ø"/>
            </a:pPr>
            <a:endParaRPr lang="es-MX" sz="2800" dirty="0"/>
          </a:p>
        </p:txBody>
      </p:sp>
      <p:sp>
        <p:nvSpPr>
          <p:cNvPr id="7" name="Marcador de número de diapositiva 3">
            <a:extLst>
              <a:ext uri="{FF2B5EF4-FFF2-40B4-BE49-F238E27FC236}">
                <a16:creationId xmlns:a16="http://schemas.microsoft.com/office/drawing/2014/main" id="{FAB335E3-E439-4FD5-A5FD-4D7221F4FDD6}"/>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26</a:t>
            </a:fld>
            <a:endParaRPr lang="en-US" sz="4400" dirty="0">
              <a:solidFill>
                <a:schemeClr val="tx1"/>
              </a:solidFill>
            </a:endParaRPr>
          </a:p>
        </p:txBody>
      </p:sp>
    </p:spTree>
    <p:extLst>
      <p:ext uri="{BB962C8B-B14F-4D97-AF65-F5344CB8AC3E}">
        <p14:creationId xmlns:p14="http://schemas.microsoft.com/office/powerpoint/2010/main" val="2234023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877" y="0"/>
            <a:ext cx="10515600" cy="1325562"/>
          </a:xfrm>
        </p:spPr>
        <p:txBody>
          <a:bodyPr/>
          <a:lstStyle/>
          <a:p>
            <a:r>
              <a:rPr lang="es-MX" b="1" dirty="0">
                <a:solidFill>
                  <a:schemeClr val="bg1"/>
                </a:solidFill>
              </a:rPr>
              <a:t>Referencias</a:t>
            </a:r>
          </a:p>
        </p:txBody>
      </p:sp>
      <p:sp>
        <p:nvSpPr>
          <p:cNvPr id="3" name="Content Placeholder 2"/>
          <p:cNvSpPr>
            <a:spLocks noGrp="1"/>
          </p:cNvSpPr>
          <p:nvPr>
            <p:ph idx="1"/>
          </p:nvPr>
        </p:nvSpPr>
        <p:spPr>
          <a:xfrm>
            <a:off x="2638820" y="1266489"/>
            <a:ext cx="9317525" cy="4698084"/>
          </a:xfrm>
        </p:spPr>
        <p:txBody>
          <a:bodyPr>
            <a:normAutofit fontScale="77500" lnSpcReduction="20000"/>
          </a:bodyPr>
          <a:lstStyle/>
          <a:p>
            <a:pPr marL="0" indent="0">
              <a:buNone/>
            </a:pPr>
            <a:r>
              <a:rPr lang="es-MX" sz="2900" dirty="0"/>
              <a:t>[1] I. D. </a:t>
            </a:r>
            <a:r>
              <a:rPr lang="es-MX" sz="2900" dirty="0" err="1"/>
              <a:t>Imaging</a:t>
            </a:r>
            <a:r>
              <a:rPr lang="es-MX" sz="2900" dirty="0"/>
              <a:t>. (2017) Occiput.io. [Online]. </a:t>
            </a:r>
            <a:r>
              <a:rPr lang="es-MX" sz="2900" dirty="0" err="1"/>
              <a:t>Available</a:t>
            </a:r>
            <a:r>
              <a:rPr lang="es-MX" sz="2900" dirty="0"/>
              <a:t>:  https://idoimaging.com/programs/332 </a:t>
            </a:r>
          </a:p>
          <a:p>
            <a:pPr marL="0" indent="0">
              <a:buNone/>
            </a:pPr>
            <a:endParaRPr lang="es-MX" sz="2900" dirty="0"/>
          </a:p>
          <a:p>
            <a:pPr marL="0" indent="0">
              <a:buNone/>
            </a:pPr>
            <a:r>
              <a:rPr lang="es-MX" sz="2900" dirty="0"/>
              <a:t>[2]</a:t>
            </a:r>
            <a:r>
              <a:rPr lang="fr-FR" sz="2900" dirty="0"/>
              <a:t> ——. (2017) </a:t>
            </a:r>
            <a:r>
              <a:rPr lang="fr-FR" sz="2900" dirty="0" err="1"/>
              <a:t>Niftyrec</a:t>
            </a:r>
            <a:r>
              <a:rPr lang="fr-FR" sz="2900" dirty="0"/>
              <a:t>. [Online]. </a:t>
            </a:r>
            <a:r>
              <a:rPr lang="fr-FR" sz="2900" dirty="0" err="1"/>
              <a:t>Available</a:t>
            </a:r>
            <a:r>
              <a:rPr lang="fr-FR" sz="2900" dirty="0"/>
              <a:t>: https://idoimaging.com/programs/331</a:t>
            </a:r>
          </a:p>
          <a:p>
            <a:pPr marL="0" indent="0">
              <a:buNone/>
            </a:pPr>
            <a:endParaRPr lang="fr-FR" sz="2900" dirty="0"/>
          </a:p>
          <a:p>
            <a:pPr marL="0" indent="0">
              <a:buNone/>
            </a:pPr>
            <a:r>
              <a:rPr lang="es-MX" sz="2900" dirty="0"/>
              <a:t>[3] </a:t>
            </a:r>
            <a:r>
              <a:rPr lang="en-US" sz="2900" dirty="0"/>
              <a:t>O. Viewer. (2014) </a:t>
            </a:r>
            <a:r>
              <a:rPr lang="en-US" sz="2900" dirty="0" err="1"/>
              <a:t>Osirix</a:t>
            </a:r>
            <a:r>
              <a:rPr lang="en-US" sz="2900" dirty="0"/>
              <a:t> </a:t>
            </a:r>
            <a:r>
              <a:rPr lang="en-US" sz="2900" dirty="0" err="1"/>
              <a:t>hd</a:t>
            </a:r>
            <a:r>
              <a:rPr lang="en-US" sz="2900" dirty="0"/>
              <a:t> user manual. [Online]. Available: http://www.osirix-viewer.com/Manual/</a:t>
            </a:r>
          </a:p>
          <a:p>
            <a:pPr marL="0" indent="0">
              <a:buNone/>
            </a:pPr>
            <a:endParaRPr lang="es-MX" sz="2900" dirty="0"/>
          </a:p>
          <a:p>
            <a:pPr marL="0" indent="0">
              <a:buNone/>
            </a:pPr>
            <a:r>
              <a:rPr lang="es-MX" sz="2900" dirty="0"/>
              <a:t>[4]</a:t>
            </a:r>
            <a:r>
              <a:rPr lang="en-US" sz="2900" dirty="0"/>
              <a:t> D. Laboratory. (2017) 3dimviewer (for windows and mac </a:t>
            </a:r>
            <a:r>
              <a:rPr lang="en-US" sz="2900" dirty="0" err="1"/>
              <a:t>os</a:t>
            </a:r>
            <a:r>
              <a:rPr lang="en-US" sz="2900" dirty="0"/>
              <a:t> x). [Online].</a:t>
            </a:r>
          </a:p>
          <a:p>
            <a:pPr marL="0" indent="0">
              <a:buNone/>
            </a:pPr>
            <a:r>
              <a:rPr lang="en-US" sz="2900" dirty="0"/>
              <a:t>Available: http://www.3dim-laboratory.cz/en/software/3dimviewer</a:t>
            </a:r>
          </a:p>
          <a:p>
            <a:pPr marL="0" indent="0">
              <a:buNone/>
            </a:pPr>
            <a:endParaRPr lang="en-US" sz="2900" dirty="0"/>
          </a:p>
          <a:p>
            <a:pPr marL="0" indent="0">
              <a:buNone/>
            </a:pPr>
            <a:r>
              <a:rPr lang="es-MX" sz="2900" dirty="0"/>
              <a:t>[5] </a:t>
            </a:r>
            <a:r>
              <a:rPr lang="en-US" sz="2900" dirty="0"/>
              <a:t>B. Imaging. (2014) Ct scanner price guide. [Online]. Available: https:</a:t>
            </a:r>
          </a:p>
          <a:p>
            <a:pPr marL="0" indent="0">
              <a:buNone/>
            </a:pPr>
            <a:r>
              <a:rPr lang="en-US" sz="2900" dirty="0"/>
              <a:t>//info.blockimaging.com/bid/84432/</a:t>
            </a:r>
            <a:r>
              <a:rPr lang="en-US" sz="2900" dirty="0" err="1"/>
              <a:t>ct</a:t>
            </a:r>
            <a:r>
              <a:rPr lang="en-US" sz="2900" dirty="0"/>
              <a:t>-scanner-price-guide</a:t>
            </a:r>
            <a:endParaRPr lang="es-MX" sz="2900" dirty="0"/>
          </a:p>
          <a:p>
            <a:endParaRPr lang="es-MX" dirty="0"/>
          </a:p>
        </p:txBody>
      </p:sp>
      <p:sp>
        <p:nvSpPr>
          <p:cNvPr id="5" name="Marcador de número de diapositiva 3">
            <a:extLst>
              <a:ext uri="{FF2B5EF4-FFF2-40B4-BE49-F238E27FC236}">
                <a16:creationId xmlns:a16="http://schemas.microsoft.com/office/drawing/2014/main" id="{33086E0D-D4C0-40FE-B83E-BEE219ED419F}"/>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27</a:t>
            </a:fld>
            <a:endParaRPr lang="en-US" sz="4400" dirty="0">
              <a:solidFill>
                <a:schemeClr val="tx1"/>
              </a:solidFill>
            </a:endParaRPr>
          </a:p>
        </p:txBody>
      </p:sp>
    </p:spTree>
    <p:extLst>
      <p:ext uri="{BB962C8B-B14F-4D97-AF65-F5344CB8AC3E}">
        <p14:creationId xmlns:p14="http://schemas.microsoft.com/office/powerpoint/2010/main" val="537636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90" y="0"/>
            <a:ext cx="10515600" cy="1325562"/>
          </a:xfrm>
        </p:spPr>
        <p:txBody>
          <a:bodyPr/>
          <a:lstStyle/>
          <a:p>
            <a:endParaRPr lang="es-MX" b="1" dirty="0">
              <a:solidFill>
                <a:schemeClr val="bg1"/>
              </a:solidFill>
            </a:endParaRPr>
          </a:p>
        </p:txBody>
      </p:sp>
      <p:sp>
        <p:nvSpPr>
          <p:cNvPr id="3" name="Content Placeholder 2"/>
          <p:cNvSpPr>
            <a:spLocks noGrp="1"/>
          </p:cNvSpPr>
          <p:nvPr>
            <p:ph idx="1"/>
          </p:nvPr>
        </p:nvSpPr>
        <p:spPr>
          <a:xfrm>
            <a:off x="2468589" y="1216504"/>
            <a:ext cx="9334721" cy="4588677"/>
          </a:xfrm>
        </p:spPr>
        <p:txBody>
          <a:bodyPr>
            <a:normAutofit fontScale="62500" lnSpcReduction="20000"/>
          </a:bodyPr>
          <a:lstStyle/>
          <a:p>
            <a:pPr marL="0" indent="0">
              <a:buNone/>
            </a:pPr>
            <a:r>
              <a:rPr lang="es-MX" dirty="0"/>
              <a:t>[6] </a:t>
            </a:r>
            <a:r>
              <a:rPr lang="es-MX" dirty="0" err="1"/>
              <a:t>Medwow</a:t>
            </a:r>
            <a:r>
              <a:rPr lang="es-MX" dirty="0"/>
              <a:t>. (2013) Scanner </a:t>
            </a:r>
            <a:r>
              <a:rPr lang="es-MX" dirty="0" err="1"/>
              <a:t>ct</a:t>
            </a:r>
            <a:r>
              <a:rPr lang="es-MX" dirty="0"/>
              <a:t> - </a:t>
            </a:r>
            <a:r>
              <a:rPr lang="es-MX" dirty="0" err="1"/>
              <a:t>toshiba</a:t>
            </a:r>
            <a:r>
              <a:rPr lang="es-MX" dirty="0"/>
              <a:t> - </a:t>
            </a:r>
            <a:r>
              <a:rPr lang="es-MX" dirty="0" err="1"/>
              <a:t>aquilion</a:t>
            </a:r>
            <a:r>
              <a:rPr lang="es-MX" dirty="0"/>
              <a:t> 32. [Online]. </a:t>
            </a:r>
            <a:r>
              <a:rPr lang="es-MX" dirty="0" err="1"/>
              <a:t>Available</a:t>
            </a:r>
            <a:r>
              <a:rPr lang="es-MX" dirty="0"/>
              <a:t>: http://es.medwow.com/used-ct-scanner/toshiba/aquilion-32/716334511.item</a:t>
            </a:r>
          </a:p>
          <a:p>
            <a:pPr marL="0" indent="0">
              <a:buNone/>
            </a:pPr>
            <a:endParaRPr lang="es-MX" dirty="0"/>
          </a:p>
          <a:p>
            <a:pPr marL="0" indent="0">
              <a:buNone/>
            </a:pPr>
            <a:r>
              <a:rPr lang="es-MX" dirty="0"/>
              <a:t>[7] </a:t>
            </a:r>
            <a:r>
              <a:rPr lang="en-US" dirty="0"/>
              <a:t>SIEMENS </a:t>
            </a:r>
            <a:r>
              <a:rPr lang="en-US" dirty="0" err="1"/>
              <a:t>Healthineers</a:t>
            </a:r>
            <a:r>
              <a:rPr lang="en-US" dirty="0"/>
              <a:t>. Syngo </a:t>
            </a:r>
            <a:r>
              <a:rPr lang="en-US" dirty="0" err="1"/>
              <a:t>fastview</a:t>
            </a:r>
            <a:r>
              <a:rPr lang="en-US" dirty="0"/>
              <a:t> Simple and intuitive [Online]. Available: https://www.healthcare.siemens.com.mx/medical-imaging-it/syngo-special-topics/syngo-fastview</a:t>
            </a:r>
            <a:endParaRPr lang="es-MX" dirty="0"/>
          </a:p>
          <a:p>
            <a:pPr marL="0" indent="0">
              <a:buNone/>
            </a:pPr>
            <a:endParaRPr lang="es-MX" dirty="0"/>
          </a:p>
          <a:p>
            <a:pPr marL="0" indent="0">
              <a:buNone/>
            </a:pPr>
            <a:r>
              <a:rPr lang="es-MX" dirty="0"/>
              <a:t>[8] A. S. Corp. (2016) 3d-doctor. [Online]. </a:t>
            </a:r>
            <a:r>
              <a:rPr lang="es-MX" dirty="0" err="1"/>
              <a:t>Available</a:t>
            </a:r>
            <a:r>
              <a:rPr lang="es-MX" dirty="0"/>
              <a:t>: http://www.ablesw.com/3d-doctor/index.html</a:t>
            </a:r>
          </a:p>
          <a:p>
            <a:pPr marL="0" indent="0">
              <a:buNone/>
            </a:pPr>
            <a:endParaRPr lang="es-MX" dirty="0"/>
          </a:p>
          <a:p>
            <a:pPr marL="0" indent="0">
              <a:buNone/>
            </a:pPr>
            <a:r>
              <a:rPr lang="es-MX" dirty="0"/>
              <a:t>[9] H. F. Mondragón and K. P. Hernández, “Reconstrucción tridimensional de estructuras internas del cuerpo humano a partir de tomografías axiales computarizadas,” Escuela Superior de Cómputo - Instituto Politécnico Nacional, México, </a:t>
            </a:r>
            <a:r>
              <a:rPr lang="es-MX" dirty="0" err="1"/>
              <a:t>Tech</a:t>
            </a:r>
            <a:r>
              <a:rPr lang="es-MX" dirty="0"/>
              <a:t>. Rep., 2012.</a:t>
            </a:r>
          </a:p>
          <a:p>
            <a:pPr marL="0" indent="0">
              <a:buNone/>
            </a:pPr>
            <a:endParaRPr lang="es-MX" dirty="0"/>
          </a:p>
          <a:p>
            <a:pPr marL="0" indent="0">
              <a:buNone/>
            </a:pPr>
            <a:r>
              <a:rPr lang="es-MX" dirty="0"/>
              <a:t>[10] M. </a:t>
            </a:r>
            <a:r>
              <a:rPr lang="es-MX" dirty="0" err="1"/>
              <a:t>Hofer</a:t>
            </a:r>
            <a:r>
              <a:rPr lang="es-MX" dirty="0"/>
              <a:t>, Manual Práctico de TC, Panamericana, 2007.</a:t>
            </a:r>
          </a:p>
          <a:p>
            <a:pPr marL="0" indent="0">
              <a:buNone/>
            </a:pPr>
            <a:endParaRPr lang="es-MX" dirty="0"/>
          </a:p>
          <a:p>
            <a:pPr marL="0" indent="0">
              <a:buNone/>
            </a:pPr>
            <a:r>
              <a:rPr lang="es-MX" dirty="0"/>
              <a:t>[11] </a:t>
            </a:r>
            <a:r>
              <a:rPr lang="en-US" dirty="0"/>
              <a:t>I. </a:t>
            </a:r>
            <a:r>
              <a:rPr lang="en-US" dirty="0" err="1"/>
              <a:t>Sommerville</a:t>
            </a:r>
            <a:r>
              <a:rPr lang="en-US" dirty="0"/>
              <a:t>, Software Engineering. Pearson, 2006.</a:t>
            </a:r>
            <a:endParaRPr lang="es-MX" dirty="0"/>
          </a:p>
          <a:p>
            <a:endParaRPr lang="es-MX" dirty="0"/>
          </a:p>
        </p:txBody>
      </p:sp>
      <p:sp>
        <p:nvSpPr>
          <p:cNvPr id="5" name="Marcador de número de diapositiva 3">
            <a:extLst>
              <a:ext uri="{FF2B5EF4-FFF2-40B4-BE49-F238E27FC236}">
                <a16:creationId xmlns:a16="http://schemas.microsoft.com/office/drawing/2014/main" id="{916B3B73-F72E-4EFA-9AD3-15DC9ECBA686}"/>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28</a:t>
            </a:fld>
            <a:endParaRPr lang="en-US" sz="4400" dirty="0">
              <a:solidFill>
                <a:schemeClr val="tx1"/>
              </a:solidFill>
            </a:endParaRPr>
          </a:p>
        </p:txBody>
      </p:sp>
    </p:spTree>
    <p:extLst>
      <p:ext uri="{BB962C8B-B14F-4D97-AF65-F5344CB8AC3E}">
        <p14:creationId xmlns:p14="http://schemas.microsoft.com/office/powerpoint/2010/main" val="775364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1079" y="1451295"/>
            <a:ext cx="9657762" cy="4351337"/>
          </a:xfrm>
        </p:spPr>
        <p:txBody>
          <a:bodyPr>
            <a:normAutofit/>
          </a:bodyPr>
          <a:lstStyle/>
          <a:p>
            <a:r>
              <a:rPr lang="es-MX" sz="2000" dirty="0"/>
              <a:t>[12] C. E. </a:t>
            </a:r>
            <a:r>
              <a:rPr lang="es-MX" sz="2000" dirty="0" err="1"/>
              <a:t>Misch</a:t>
            </a:r>
            <a:r>
              <a:rPr lang="es-MX" sz="2000" dirty="0"/>
              <a:t>, Implantología contemporánea. Elsevier, 2009.</a:t>
            </a:r>
          </a:p>
          <a:p>
            <a:r>
              <a:rPr lang="es-MX" sz="2000" dirty="0"/>
              <a:t>[13] “Laboratorio Médico Polanco”, 2017. [Online]. </a:t>
            </a:r>
            <a:r>
              <a:rPr lang="es-MX" sz="2000" dirty="0" err="1"/>
              <a:t>Available</a:t>
            </a:r>
            <a:r>
              <a:rPr lang="es-MX" sz="2000" dirty="0"/>
              <a:t>: http://lmpolanco.com/estudios/resonancia-magnetica/rm-abdomen-completo</a:t>
            </a:r>
          </a:p>
          <a:p>
            <a:r>
              <a:rPr lang="es-MX" sz="2000" dirty="0"/>
              <a:t>[14] “Laboratorio Médico Polanco”, 2017. [Online]. </a:t>
            </a:r>
            <a:r>
              <a:rPr lang="es-MX" sz="2000" dirty="0" err="1"/>
              <a:t>Available</a:t>
            </a:r>
            <a:r>
              <a:rPr lang="es-MX" sz="2000" dirty="0"/>
              <a:t>:</a:t>
            </a:r>
          </a:p>
          <a:p>
            <a:pPr marL="0" indent="0">
              <a:buNone/>
            </a:pPr>
            <a:r>
              <a:rPr lang="es-MX" sz="2000" dirty="0"/>
              <a:t>    http://lmpolanco.com/estudios/tomografia/tc-abdomen-completo-simple</a:t>
            </a:r>
          </a:p>
          <a:p>
            <a:r>
              <a:rPr lang="es-MX" sz="2000" dirty="0"/>
              <a:t>[15] “Chopo”, 2017. [Online]. </a:t>
            </a:r>
            <a:r>
              <a:rPr lang="es-MX" sz="2000" dirty="0" err="1"/>
              <a:t>Available</a:t>
            </a:r>
            <a:r>
              <a:rPr lang="es-MX" sz="2000" dirty="0"/>
              <a:t>:</a:t>
            </a:r>
          </a:p>
          <a:p>
            <a:pPr marL="0" indent="0">
              <a:buNone/>
            </a:pPr>
            <a:r>
              <a:rPr lang="es-MX" sz="2000" dirty="0"/>
              <a:t>    https://www.chopo.com.mx/sucursal-estudios/CENTRO-DE-ESPECIALIDADES- VILLA/TOMOGRAF%C3%8DA-A.C.-ABDOMEN-COMPLETO/</a:t>
            </a:r>
          </a:p>
          <a:p>
            <a:r>
              <a:rPr lang="es-MX" sz="2000" dirty="0"/>
              <a:t>[16] “Chopo”, 2017. [Online]. </a:t>
            </a:r>
            <a:r>
              <a:rPr lang="es-MX" sz="2000" dirty="0" err="1"/>
              <a:t>Available</a:t>
            </a:r>
            <a:r>
              <a:rPr lang="es-MX" sz="2000" dirty="0"/>
              <a:t>:</a:t>
            </a:r>
          </a:p>
          <a:p>
            <a:pPr marL="0" indent="0">
              <a:buNone/>
            </a:pPr>
            <a:r>
              <a:rPr lang="es-MX" sz="2000" dirty="0"/>
              <a:t>    https://www.chopo.com.mx/sucursal-estudios/CENTRO-DE-ESPECIALIDADES-VILLA/RESONANCIA-MAGNETICA-DE-ABDOMEN/</a:t>
            </a:r>
          </a:p>
          <a:p>
            <a:pPr marL="0" indent="0">
              <a:buNone/>
            </a:pPr>
            <a:endParaRPr lang="es-MX" sz="2000" dirty="0"/>
          </a:p>
        </p:txBody>
      </p:sp>
      <p:sp>
        <p:nvSpPr>
          <p:cNvPr id="5" name="Marcador de número de diapositiva 3">
            <a:extLst>
              <a:ext uri="{FF2B5EF4-FFF2-40B4-BE49-F238E27FC236}">
                <a16:creationId xmlns:a16="http://schemas.microsoft.com/office/drawing/2014/main" id="{41BE185E-42F3-4FED-9FF1-7A78CEB42BD3}"/>
              </a:ext>
            </a:extLst>
          </p:cNvPr>
          <p:cNvSpPr txBox="1">
            <a:spLocks/>
          </p:cNvSpPr>
          <p:nvPr/>
        </p:nvSpPr>
        <p:spPr>
          <a:xfrm>
            <a:off x="8975336" y="630402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z="4400" smtClean="0">
                <a:solidFill>
                  <a:schemeClr val="tx1"/>
                </a:solidFill>
              </a:rPr>
              <a:pPr/>
              <a:t>29</a:t>
            </a:fld>
            <a:endParaRPr lang="en-US" sz="4400" dirty="0">
              <a:solidFill>
                <a:schemeClr val="tx1"/>
              </a:solidFill>
            </a:endParaRPr>
          </a:p>
        </p:txBody>
      </p:sp>
    </p:spTree>
    <p:extLst>
      <p:ext uri="{BB962C8B-B14F-4D97-AF65-F5344CB8AC3E}">
        <p14:creationId xmlns:p14="http://schemas.microsoft.com/office/powerpoint/2010/main" val="1808030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E35954C-AC21-439C-A1B9-1C9ACB5B71DC}"/>
              </a:ext>
            </a:extLst>
          </p:cNvPr>
          <p:cNvSpPr>
            <a:spLocks noGrp="1"/>
          </p:cNvSpPr>
          <p:nvPr>
            <p:ph idx="1"/>
          </p:nvPr>
        </p:nvSpPr>
        <p:spPr>
          <a:xfrm>
            <a:off x="2491409" y="3034747"/>
            <a:ext cx="8869318" cy="3145389"/>
          </a:xfrm>
        </p:spPr>
        <p:txBody>
          <a:bodyPr>
            <a:normAutofit/>
          </a:bodyPr>
          <a:lstStyle/>
          <a:p>
            <a:pPr marL="0" indent="0">
              <a:buNone/>
            </a:pPr>
            <a:r>
              <a:rPr lang="es-MX" sz="9600" b="1" dirty="0">
                <a:solidFill>
                  <a:srgbClr val="00B0F0"/>
                </a:solidFill>
              </a:rPr>
              <a:t> Introducción</a:t>
            </a:r>
            <a:endParaRPr lang="es-MX" sz="9600" dirty="0">
              <a:solidFill>
                <a:srgbClr val="00B0F0"/>
              </a:solidFill>
            </a:endParaRPr>
          </a:p>
        </p:txBody>
      </p:sp>
      <p:sp>
        <p:nvSpPr>
          <p:cNvPr id="4" name="Marcador de número de diapositiva 3">
            <a:extLst>
              <a:ext uri="{FF2B5EF4-FFF2-40B4-BE49-F238E27FC236}">
                <a16:creationId xmlns:a16="http://schemas.microsoft.com/office/drawing/2014/main" id="{D989848E-DA9A-4125-914F-BD78742754FC}"/>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3</a:t>
            </a:fld>
            <a:endParaRPr lang="en-US" sz="4400" dirty="0">
              <a:solidFill>
                <a:schemeClr val="tx1"/>
              </a:solidFill>
            </a:endParaRPr>
          </a:p>
        </p:txBody>
      </p:sp>
    </p:spTree>
    <p:extLst>
      <p:ext uri="{BB962C8B-B14F-4D97-AF65-F5344CB8AC3E}">
        <p14:creationId xmlns:p14="http://schemas.microsoft.com/office/powerpoint/2010/main" val="456447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a:extLst>
              <a:ext uri="{FF2B5EF4-FFF2-40B4-BE49-F238E27FC236}">
                <a16:creationId xmlns:a16="http://schemas.microsoft.com/office/drawing/2014/main" id="{98A3880B-F976-47B6-B9D9-B6C93111FE5A}"/>
              </a:ext>
            </a:extLst>
          </p:cNvPr>
          <p:cNvSpPr>
            <a:spLocks noGrp="1"/>
          </p:cNvSpPr>
          <p:nvPr>
            <p:ph idx="1"/>
          </p:nvPr>
        </p:nvSpPr>
        <p:spPr>
          <a:xfrm>
            <a:off x="2690191" y="2862470"/>
            <a:ext cx="8670535" cy="3317667"/>
          </a:xfrm>
        </p:spPr>
        <p:txBody>
          <a:bodyPr>
            <a:normAutofit/>
          </a:bodyPr>
          <a:lstStyle/>
          <a:p>
            <a:pPr marL="0" indent="0" algn="ctr">
              <a:buNone/>
            </a:pPr>
            <a:r>
              <a:rPr lang="es-MX" sz="9600" b="1" dirty="0">
                <a:solidFill>
                  <a:srgbClr val="00B0F0"/>
                </a:solidFill>
              </a:rPr>
              <a:t>Anexos</a:t>
            </a:r>
            <a:endParaRPr lang="es-MX" sz="9600" dirty="0">
              <a:solidFill>
                <a:srgbClr val="00B0F0"/>
              </a:solidFill>
            </a:endParaRPr>
          </a:p>
        </p:txBody>
      </p:sp>
      <p:sp>
        <p:nvSpPr>
          <p:cNvPr id="6" name="Marcador de número de diapositiva 3">
            <a:extLst>
              <a:ext uri="{FF2B5EF4-FFF2-40B4-BE49-F238E27FC236}">
                <a16:creationId xmlns:a16="http://schemas.microsoft.com/office/drawing/2014/main" id="{235467E9-5006-42F1-87B4-39B682932ADF}"/>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30</a:t>
            </a:fld>
            <a:endParaRPr lang="en-US" sz="4400" dirty="0">
              <a:solidFill>
                <a:schemeClr val="tx1"/>
              </a:solidFill>
            </a:endParaRPr>
          </a:p>
        </p:txBody>
      </p:sp>
    </p:spTree>
    <p:extLst>
      <p:ext uri="{BB962C8B-B14F-4D97-AF65-F5344CB8AC3E}">
        <p14:creationId xmlns:p14="http://schemas.microsoft.com/office/powerpoint/2010/main" val="1804238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3">
            <a:extLst>
              <a:ext uri="{FF2B5EF4-FFF2-40B4-BE49-F238E27FC236}">
                <a16:creationId xmlns:a16="http://schemas.microsoft.com/office/drawing/2014/main" id="{CC26A516-A3A1-45CC-981D-D3B558E441EE}"/>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31</a:t>
            </a:fld>
            <a:endParaRPr lang="en-US" sz="4400" dirty="0">
              <a:solidFill>
                <a:schemeClr val="tx1"/>
              </a:solidFill>
            </a:endParaRPr>
          </a:p>
        </p:txBody>
      </p:sp>
      <p:sp>
        <p:nvSpPr>
          <p:cNvPr id="7" name="Title 1">
            <a:extLst>
              <a:ext uri="{FF2B5EF4-FFF2-40B4-BE49-F238E27FC236}">
                <a16:creationId xmlns:a16="http://schemas.microsoft.com/office/drawing/2014/main" id="{2900DF69-F41B-42EB-BD04-AD99D4239724}"/>
              </a:ext>
            </a:extLst>
          </p:cNvPr>
          <p:cNvSpPr>
            <a:spLocks noGrp="1"/>
          </p:cNvSpPr>
          <p:nvPr>
            <p:ph type="title"/>
          </p:nvPr>
        </p:nvSpPr>
        <p:spPr>
          <a:xfrm>
            <a:off x="1323300" y="206369"/>
            <a:ext cx="6981801" cy="741587"/>
          </a:xfrm>
        </p:spPr>
        <p:txBody>
          <a:bodyPr/>
          <a:lstStyle/>
          <a:p>
            <a:r>
              <a:rPr lang="es-MX" b="1" dirty="0">
                <a:solidFill>
                  <a:schemeClr val="bg1"/>
                </a:solidFill>
              </a:rPr>
              <a:t>Entrevista con el especialista</a:t>
            </a:r>
          </a:p>
        </p:txBody>
      </p:sp>
      <p:pic>
        <p:nvPicPr>
          <p:cNvPr id="8" name="Entrevista">
            <a:hlinkClick r:id="" action="ppaction://media"/>
            <a:extLst>
              <a:ext uri="{FF2B5EF4-FFF2-40B4-BE49-F238E27FC236}">
                <a16:creationId xmlns:a16="http://schemas.microsoft.com/office/drawing/2014/main" id="{413F900E-7082-47DB-A32E-B34E6FBA53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9730" y="1249018"/>
            <a:ext cx="8134350" cy="4572000"/>
          </a:xfrm>
          <a:prstGeom prst="rect">
            <a:avLst/>
          </a:prstGeom>
        </p:spPr>
      </p:pic>
    </p:spTree>
    <p:extLst>
      <p:ext uri="{BB962C8B-B14F-4D97-AF65-F5344CB8AC3E}">
        <p14:creationId xmlns:p14="http://schemas.microsoft.com/office/powerpoint/2010/main" val="144295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8190" y="1484852"/>
            <a:ext cx="10345659" cy="4628174"/>
          </a:xfrm>
        </p:spPr>
        <p:txBody>
          <a:bodyPr>
            <a:normAutofit/>
          </a:bodyPr>
          <a:lstStyle/>
          <a:p>
            <a:r>
              <a:rPr lang="es-MX" sz="2000" dirty="0"/>
              <a:t>Cada pixel contiene 12 bits de datos y va desde -1000(aire) hasta las +1000(hueso compacto) de unidades Hounsfield.[12]</a:t>
            </a:r>
          </a:p>
          <a:p>
            <a:r>
              <a:rPr lang="es-MX" sz="2000" dirty="0"/>
              <a:t>La escala de densidad de los TC es cuantitativa y significativa en cuanto a la identificación y diferenciación de las estructuras y los tejidos.[12]</a:t>
            </a:r>
          </a:p>
          <a:p>
            <a:r>
              <a:rPr lang="es-MX" sz="2000" dirty="0"/>
              <a:t>La escala de Hounsfield (HU) es una transformación lineal de la medida original del coeficiente de atenuación, basada en la </a:t>
            </a:r>
            <a:r>
              <a:rPr lang="es-MX" sz="2000" dirty="0" err="1"/>
              <a:t>radiodensidad</a:t>
            </a:r>
            <a:r>
              <a:rPr lang="es-MX" sz="2000" dirty="0"/>
              <a:t> del agua destilada, establecido en el STP (Estándar presión y temperatura).[10]</a:t>
            </a:r>
          </a:p>
          <a:p>
            <a:r>
              <a:rPr lang="es-MX" sz="2000" dirty="0"/>
              <a:t>La escala Hounsfield se extiende a lo largo de 2000 unidades que difícilmente serían distinguibles si se le asignara a cada unidad un nivel de brillo distinto en un monitor de vídeo, esto debido a que el ojo humano no es capaz de distinguir más de 40 tonalidades de brillo diferentes, representar en una imagen toda la gama de valores de la escala de Hounsfield conlleva a no poder visualizar una gran cantidad de información.</a:t>
            </a:r>
          </a:p>
        </p:txBody>
      </p:sp>
      <p:sp>
        <p:nvSpPr>
          <p:cNvPr id="5" name="Marcador de número de diapositiva 3">
            <a:extLst>
              <a:ext uri="{FF2B5EF4-FFF2-40B4-BE49-F238E27FC236}">
                <a16:creationId xmlns:a16="http://schemas.microsoft.com/office/drawing/2014/main" id="{9568343B-7A08-4E7E-BB10-FB65E38206D8}"/>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32</a:t>
            </a:fld>
            <a:endParaRPr lang="en-US" sz="4400" dirty="0">
              <a:solidFill>
                <a:schemeClr val="tx1"/>
              </a:solidFill>
            </a:endParaRPr>
          </a:p>
        </p:txBody>
      </p:sp>
    </p:spTree>
    <p:extLst>
      <p:ext uri="{BB962C8B-B14F-4D97-AF65-F5344CB8AC3E}">
        <p14:creationId xmlns:p14="http://schemas.microsoft.com/office/powerpoint/2010/main" val="2397829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3300" y="206369"/>
            <a:ext cx="6981801" cy="741587"/>
          </a:xfrm>
        </p:spPr>
        <p:txBody>
          <a:bodyPr/>
          <a:lstStyle/>
          <a:p>
            <a:r>
              <a:rPr lang="es-MX" b="1" dirty="0">
                <a:solidFill>
                  <a:schemeClr val="bg1">
                    <a:lumMod val="95000"/>
                  </a:schemeClr>
                </a:solidFill>
              </a:rPr>
              <a:t>Imágenes médicas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72410064"/>
              </p:ext>
            </p:extLst>
          </p:nvPr>
        </p:nvGraphicFramePr>
        <p:xfrm>
          <a:off x="2718032" y="1400175"/>
          <a:ext cx="8642120" cy="4366104"/>
        </p:xfrm>
        <a:graphic>
          <a:graphicData uri="http://schemas.openxmlformats.org/drawingml/2006/table">
            <a:tbl>
              <a:tblPr firstRow="1" bandRow="1">
                <a:tableStyleId>{5C22544A-7EE6-4342-B048-85BDC9FD1C3A}</a:tableStyleId>
              </a:tblPr>
              <a:tblGrid>
                <a:gridCol w="2160530">
                  <a:extLst>
                    <a:ext uri="{9D8B030D-6E8A-4147-A177-3AD203B41FA5}">
                      <a16:colId xmlns:a16="http://schemas.microsoft.com/office/drawing/2014/main" val="3486132574"/>
                    </a:ext>
                  </a:extLst>
                </a:gridCol>
                <a:gridCol w="2160530">
                  <a:extLst>
                    <a:ext uri="{9D8B030D-6E8A-4147-A177-3AD203B41FA5}">
                      <a16:colId xmlns:a16="http://schemas.microsoft.com/office/drawing/2014/main" val="1207985651"/>
                    </a:ext>
                  </a:extLst>
                </a:gridCol>
                <a:gridCol w="2160530">
                  <a:extLst>
                    <a:ext uri="{9D8B030D-6E8A-4147-A177-3AD203B41FA5}">
                      <a16:colId xmlns:a16="http://schemas.microsoft.com/office/drawing/2014/main" val="613276640"/>
                    </a:ext>
                  </a:extLst>
                </a:gridCol>
                <a:gridCol w="2160530">
                  <a:extLst>
                    <a:ext uri="{9D8B030D-6E8A-4147-A177-3AD203B41FA5}">
                      <a16:colId xmlns:a16="http://schemas.microsoft.com/office/drawing/2014/main" val="2947772366"/>
                    </a:ext>
                  </a:extLst>
                </a:gridCol>
              </a:tblGrid>
              <a:tr h="845768">
                <a:tc>
                  <a:txBody>
                    <a:bodyPr/>
                    <a:lstStyle/>
                    <a:p>
                      <a:pPr algn="ctr"/>
                      <a:r>
                        <a:rPr lang="es-MX" dirty="0"/>
                        <a:t>Imagen</a:t>
                      </a:r>
                    </a:p>
                  </a:txBody>
                  <a:tcPr anchor="ctr"/>
                </a:tc>
                <a:tc>
                  <a:txBody>
                    <a:bodyPr/>
                    <a:lstStyle/>
                    <a:p>
                      <a:pPr algn="ctr"/>
                      <a:r>
                        <a:rPr lang="es-MX" dirty="0"/>
                        <a:t>Método de obtención</a:t>
                      </a:r>
                    </a:p>
                  </a:txBody>
                  <a:tcPr anchor="ctr"/>
                </a:tc>
                <a:tc>
                  <a:txBody>
                    <a:bodyPr/>
                    <a:lstStyle/>
                    <a:p>
                      <a:pPr algn="ctr"/>
                      <a:r>
                        <a:rPr lang="es-MX" dirty="0"/>
                        <a:t>Ventajas</a:t>
                      </a:r>
                    </a:p>
                  </a:txBody>
                  <a:tcPr anchor="ctr"/>
                </a:tc>
                <a:tc>
                  <a:txBody>
                    <a:bodyPr/>
                    <a:lstStyle/>
                    <a:p>
                      <a:pPr algn="ctr"/>
                      <a:r>
                        <a:rPr lang="es-MX" dirty="0"/>
                        <a:t>Desventajas</a:t>
                      </a:r>
                    </a:p>
                  </a:txBody>
                  <a:tcPr anchor="ctr"/>
                </a:tc>
                <a:extLst>
                  <a:ext uri="{0D108BD9-81ED-4DB2-BD59-A6C34878D82A}">
                    <a16:rowId xmlns:a16="http://schemas.microsoft.com/office/drawing/2014/main" val="2760593887"/>
                  </a:ext>
                </a:extLst>
              </a:tr>
              <a:tr h="845768">
                <a:tc>
                  <a:txBody>
                    <a:bodyPr/>
                    <a:lstStyle/>
                    <a:p>
                      <a:pPr algn="ctr"/>
                      <a:r>
                        <a:rPr lang="es-MX" dirty="0"/>
                        <a:t>Resonancia magnética</a:t>
                      </a:r>
                    </a:p>
                  </a:txBody>
                  <a:tcPr anchor="ctr"/>
                </a:tc>
                <a:tc>
                  <a:txBody>
                    <a:bodyPr/>
                    <a:lstStyle/>
                    <a:p>
                      <a:pPr algn="ctr"/>
                      <a:r>
                        <a:rPr lang="es-MX" dirty="0"/>
                        <a:t>Radio ondas</a:t>
                      </a:r>
                    </a:p>
                  </a:txBody>
                  <a:tcPr anchor="ctr"/>
                </a:tc>
                <a:tc>
                  <a:txBody>
                    <a:bodyPr/>
                    <a:lstStyle/>
                    <a:p>
                      <a:pPr algn="ctr"/>
                      <a:r>
                        <a:rPr lang="es-MX" dirty="0"/>
                        <a:t>No ionizante</a:t>
                      </a:r>
                    </a:p>
                    <a:p>
                      <a:pPr algn="ctr"/>
                      <a:r>
                        <a:rPr lang="es-MX" dirty="0"/>
                        <a:t>Imagen nítida</a:t>
                      </a:r>
                    </a:p>
                  </a:txBody>
                  <a:tcPr anchor="ctr"/>
                </a:tc>
                <a:tc>
                  <a:txBody>
                    <a:bodyPr/>
                    <a:lstStyle/>
                    <a:p>
                      <a:pPr algn="ctr"/>
                      <a:r>
                        <a:rPr lang="es-MX" dirty="0"/>
                        <a:t>Obtención de densidades compleja</a:t>
                      </a:r>
                    </a:p>
                  </a:txBody>
                  <a:tcPr anchor="ctr"/>
                </a:tc>
                <a:extLst>
                  <a:ext uri="{0D108BD9-81ED-4DB2-BD59-A6C34878D82A}">
                    <a16:rowId xmlns:a16="http://schemas.microsoft.com/office/drawing/2014/main" val="2950534832"/>
                  </a:ext>
                </a:extLst>
              </a:tr>
              <a:tr h="845768">
                <a:tc>
                  <a:txBody>
                    <a:bodyPr/>
                    <a:lstStyle/>
                    <a:p>
                      <a:pPr algn="ctr"/>
                      <a:r>
                        <a:rPr lang="es-MX" dirty="0"/>
                        <a:t>Tomografía computarizada</a:t>
                      </a:r>
                    </a:p>
                  </a:txBody>
                  <a:tcPr anchor="ctr"/>
                </a:tc>
                <a:tc>
                  <a:txBody>
                    <a:bodyPr/>
                    <a:lstStyle/>
                    <a:p>
                      <a:pPr algn="ctr"/>
                      <a:r>
                        <a:rPr lang="es-MX" dirty="0"/>
                        <a:t>Rayos X</a:t>
                      </a:r>
                    </a:p>
                  </a:txBody>
                  <a:tcPr anchor="ctr"/>
                </a:tc>
                <a:tc>
                  <a:txBody>
                    <a:bodyPr/>
                    <a:lstStyle/>
                    <a:p>
                      <a:pPr algn="ctr"/>
                      <a:r>
                        <a:rPr lang="es-MX" dirty="0"/>
                        <a:t>Barata</a:t>
                      </a:r>
                    </a:p>
                    <a:p>
                      <a:pPr algn="ctr"/>
                      <a:r>
                        <a:rPr lang="es-MX" dirty="0"/>
                        <a:t>Obtención densidades</a:t>
                      </a:r>
                    </a:p>
                  </a:txBody>
                  <a:tcPr anchor="ctr"/>
                </a:tc>
                <a:tc>
                  <a:txBody>
                    <a:bodyPr/>
                    <a:lstStyle/>
                    <a:p>
                      <a:pPr algn="ctr"/>
                      <a:r>
                        <a:rPr lang="es-MX" dirty="0"/>
                        <a:t>Ionizante</a:t>
                      </a:r>
                    </a:p>
                  </a:txBody>
                  <a:tcPr anchor="ctr"/>
                </a:tc>
                <a:extLst>
                  <a:ext uri="{0D108BD9-81ED-4DB2-BD59-A6C34878D82A}">
                    <a16:rowId xmlns:a16="http://schemas.microsoft.com/office/drawing/2014/main" val="1167970131"/>
                  </a:ext>
                </a:extLst>
              </a:tr>
              <a:tr h="845768">
                <a:tc>
                  <a:txBody>
                    <a:bodyPr/>
                    <a:lstStyle/>
                    <a:p>
                      <a:pPr algn="ctr"/>
                      <a:r>
                        <a:rPr lang="es-MX" dirty="0"/>
                        <a:t>Ecografía</a:t>
                      </a:r>
                    </a:p>
                  </a:txBody>
                  <a:tcPr anchor="ctr"/>
                </a:tc>
                <a:tc>
                  <a:txBody>
                    <a:bodyPr/>
                    <a:lstStyle/>
                    <a:p>
                      <a:pPr algn="ctr"/>
                      <a:r>
                        <a:rPr lang="es-MX" dirty="0"/>
                        <a:t>Ultrasonido</a:t>
                      </a:r>
                    </a:p>
                  </a:txBody>
                  <a:tcPr anchor="ctr"/>
                </a:tc>
                <a:tc>
                  <a:txBody>
                    <a:bodyPr/>
                    <a:lstStyle/>
                    <a:p>
                      <a:pPr algn="ctr"/>
                      <a:r>
                        <a:rPr lang="es-MX" dirty="0"/>
                        <a:t>No invasivo</a:t>
                      </a:r>
                    </a:p>
                  </a:txBody>
                  <a:tcPr anchor="ctr"/>
                </a:tc>
                <a:tc>
                  <a:txBody>
                    <a:bodyPr/>
                    <a:lstStyle/>
                    <a:p>
                      <a:pPr algn="ctr"/>
                      <a:r>
                        <a:rPr lang="es-MX" dirty="0"/>
                        <a:t>No puede evaluar huesos</a:t>
                      </a:r>
                    </a:p>
                  </a:txBody>
                  <a:tcPr anchor="ctr"/>
                </a:tc>
                <a:extLst>
                  <a:ext uri="{0D108BD9-81ED-4DB2-BD59-A6C34878D82A}">
                    <a16:rowId xmlns:a16="http://schemas.microsoft.com/office/drawing/2014/main" val="25187644"/>
                  </a:ext>
                </a:extLst>
              </a:tr>
              <a:tr h="845768">
                <a:tc>
                  <a:txBody>
                    <a:bodyPr/>
                    <a:lstStyle/>
                    <a:p>
                      <a:pPr algn="ctr"/>
                      <a:r>
                        <a:rPr lang="es-MX" dirty="0"/>
                        <a:t>PET</a:t>
                      </a:r>
                    </a:p>
                  </a:txBody>
                  <a:tcPr anchor="ctr"/>
                </a:tc>
                <a:tc>
                  <a:txBody>
                    <a:bodyPr/>
                    <a:lstStyle/>
                    <a:p>
                      <a:pPr algn="ctr"/>
                      <a:r>
                        <a:rPr lang="es-MX" dirty="0"/>
                        <a:t>Rayos </a:t>
                      </a:r>
                      <a:r>
                        <a:rPr lang="el-GR" dirty="0"/>
                        <a:t>γ</a:t>
                      </a:r>
                      <a:endParaRPr lang="es-MX" dirty="0"/>
                    </a:p>
                  </a:txBody>
                  <a:tcPr anchor="ctr"/>
                </a:tc>
                <a:tc>
                  <a:txBody>
                    <a:bodyPr/>
                    <a:lstStyle/>
                    <a:p>
                      <a:pPr algn="ctr"/>
                      <a:r>
                        <a:rPr lang="es-MX" dirty="0"/>
                        <a:t>Detecta cambios a nivel celular</a:t>
                      </a:r>
                    </a:p>
                  </a:txBody>
                  <a:tcPr anchor="ctr"/>
                </a:tc>
                <a:tc>
                  <a:txBody>
                    <a:bodyPr/>
                    <a:lstStyle/>
                    <a:p>
                      <a:pPr algn="ctr"/>
                      <a:r>
                        <a:rPr lang="es-MX" dirty="0"/>
                        <a:t>Doloroso</a:t>
                      </a:r>
                    </a:p>
                    <a:p>
                      <a:pPr algn="ctr"/>
                      <a:r>
                        <a:rPr lang="es-MX" dirty="0"/>
                        <a:t>Puede causar alergias</a:t>
                      </a:r>
                    </a:p>
                  </a:txBody>
                  <a:tcPr anchor="ctr"/>
                </a:tc>
                <a:extLst>
                  <a:ext uri="{0D108BD9-81ED-4DB2-BD59-A6C34878D82A}">
                    <a16:rowId xmlns:a16="http://schemas.microsoft.com/office/drawing/2014/main" val="1341043051"/>
                  </a:ext>
                </a:extLst>
              </a:tr>
            </a:tbl>
          </a:graphicData>
        </a:graphic>
      </p:graphicFrame>
      <p:sp>
        <p:nvSpPr>
          <p:cNvPr id="6" name="Marcador de número de diapositiva 3">
            <a:extLst>
              <a:ext uri="{FF2B5EF4-FFF2-40B4-BE49-F238E27FC236}">
                <a16:creationId xmlns:a16="http://schemas.microsoft.com/office/drawing/2014/main" id="{A7253198-FFCA-4C14-82D5-4842E28A44C1}"/>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33</a:t>
            </a:fld>
            <a:endParaRPr lang="en-US" sz="4400" dirty="0">
              <a:solidFill>
                <a:schemeClr val="tx1"/>
              </a:solidFill>
            </a:endParaRPr>
          </a:p>
        </p:txBody>
      </p:sp>
    </p:spTree>
    <p:extLst>
      <p:ext uri="{BB962C8B-B14F-4D97-AF65-F5344CB8AC3E}">
        <p14:creationId xmlns:p14="http://schemas.microsoft.com/office/powerpoint/2010/main" val="1478429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182" y="-70468"/>
            <a:ext cx="4462943" cy="1325562"/>
          </a:xfrm>
        </p:spPr>
        <p:txBody>
          <a:bodyPr/>
          <a:lstStyle/>
          <a:p>
            <a:r>
              <a:rPr lang="es-MX" b="1" dirty="0">
                <a:solidFill>
                  <a:schemeClr val="bg1"/>
                </a:solidFill>
              </a:rPr>
              <a:t>Costo estudio</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24739009"/>
              </p:ext>
            </p:extLst>
          </p:nvPr>
        </p:nvGraphicFramePr>
        <p:xfrm>
          <a:off x="2298191" y="2357306"/>
          <a:ext cx="9288462" cy="2340528"/>
        </p:xfrm>
        <a:graphic>
          <a:graphicData uri="http://schemas.openxmlformats.org/drawingml/2006/table">
            <a:tbl>
              <a:tblPr firstRow="1" bandRow="1">
                <a:tableStyleId>{5C22544A-7EE6-4342-B048-85BDC9FD1C3A}</a:tableStyleId>
              </a:tblPr>
              <a:tblGrid>
                <a:gridCol w="3716715">
                  <a:extLst>
                    <a:ext uri="{9D8B030D-6E8A-4147-A177-3AD203B41FA5}">
                      <a16:colId xmlns:a16="http://schemas.microsoft.com/office/drawing/2014/main" val="1354494771"/>
                    </a:ext>
                  </a:extLst>
                </a:gridCol>
                <a:gridCol w="2650922">
                  <a:extLst>
                    <a:ext uri="{9D8B030D-6E8A-4147-A177-3AD203B41FA5}">
                      <a16:colId xmlns:a16="http://schemas.microsoft.com/office/drawing/2014/main" val="2058199015"/>
                    </a:ext>
                  </a:extLst>
                </a:gridCol>
                <a:gridCol w="2920825">
                  <a:extLst>
                    <a:ext uri="{9D8B030D-6E8A-4147-A177-3AD203B41FA5}">
                      <a16:colId xmlns:a16="http://schemas.microsoft.com/office/drawing/2014/main" val="3738488494"/>
                    </a:ext>
                  </a:extLst>
                </a:gridCol>
              </a:tblGrid>
              <a:tr h="780176">
                <a:tc>
                  <a:txBody>
                    <a:bodyPr/>
                    <a:lstStyle/>
                    <a:p>
                      <a:endParaRPr lang="es-MX" dirty="0"/>
                    </a:p>
                  </a:txBody>
                  <a:tcPr/>
                </a:tc>
                <a:tc>
                  <a:txBody>
                    <a:bodyPr/>
                    <a:lstStyle/>
                    <a:p>
                      <a:pPr algn="ctr"/>
                      <a:r>
                        <a:rPr lang="es-MX" dirty="0"/>
                        <a:t>Laboratorios Polanco</a:t>
                      </a:r>
                    </a:p>
                  </a:txBody>
                  <a:tcPr/>
                </a:tc>
                <a:tc>
                  <a:txBody>
                    <a:bodyPr/>
                    <a:lstStyle/>
                    <a:p>
                      <a:pPr algn="ctr"/>
                      <a:r>
                        <a:rPr lang="es-MX" dirty="0"/>
                        <a:t>Laboratorios El Chopo</a:t>
                      </a:r>
                    </a:p>
                  </a:txBody>
                  <a:tcPr/>
                </a:tc>
                <a:extLst>
                  <a:ext uri="{0D108BD9-81ED-4DB2-BD59-A6C34878D82A}">
                    <a16:rowId xmlns:a16="http://schemas.microsoft.com/office/drawing/2014/main" val="493879842"/>
                  </a:ext>
                </a:extLst>
              </a:tr>
              <a:tr h="780176">
                <a:tc>
                  <a:txBody>
                    <a:bodyPr/>
                    <a:lstStyle/>
                    <a:p>
                      <a:pPr lvl="1"/>
                      <a:r>
                        <a:rPr lang="es-MX" dirty="0"/>
                        <a:t>Resonancia magnética</a:t>
                      </a:r>
                    </a:p>
                  </a:txBody>
                  <a:tcPr anchor="ctr"/>
                </a:tc>
                <a:tc>
                  <a:txBody>
                    <a:bodyPr/>
                    <a:lstStyle/>
                    <a:p>
                      <a:pPr lvl="1" algn="ctr"/>
                      <a:r>
                        <a:rPr lang="es-MX" dirty="0"/>
                        <a:t>$14,998.00[13]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dirty="0"/>
                        <a:t>$4,299.00[16]</a:t>
                      </a:r>
                    </a:p>
                  </a:txBody>
                  <a:tcPr anchor="ctr"/>
                </a:tc>
                <a:extLst>
                  <a:ext uri="{0D108BD9-81ED-4DB2-BD59-A6C34878D82A}">
                    <a16:rowId xmlns:a16="http://schemas.microsoft.com/office/drawing/2014/main" val="1619701539"/>
                  </a:ext>
                </a:extLst>
              </a:tr>
              <a:tr h="780176">
                <a:tc>
                  <a:txBody>
                    <a:bodyPr/>
                    <a:lstStyle/>
                    <a:p>
                      <a:pPr lvl="1"/>
                      <a:r>
                        <a:rPr lang="es-MX" dirty="0"/>
                        <a:t>Tomografía Axial Computarizada</a:t>
                      </a:r>
                    </a:p>
                  </a:txBody>
                  <a:tcPr anchor="ctr"/>
                </a:tc>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lang="es-MX" dirty="0"/>
                        <a:t>$4,598.00[14]</a:t>
                      </a:r>
                    </a:p>
                  </a:txBody>
                  <a:tcPr anchor="ctr"/>
                </a:tc>
                <a:tc>
                  <a:txBody>
                    <a:bodyPr/>
                    <a:lstStyle/>
                    <a:p>
                      <a:pPr algn="ctr"/>
                      <a:r>
                        <a:rPr lang="es-MX" dirty="0"/>
                        <a:t>$2,829.00[15]</a:t>
                      </a:r>
                    </a:p>
                  </a:txBody>
                  <a:tcPr anchor="ctr"/>
                </a:tc>
                <a:extLst>
                  <a:ext uri="{0D108BD9-81ED-4DB2-BD59-A6C34878D82A}">
                    <a16:rowId xmlns:a16="http://schemas.microsoft.com/office/drawing/2014/main" val="4118515698"/>
                  </a:ext>
                </a:extLst>
              </a:tr>
            </a:tbl>
          </a:graphicData>
        </a:graphic>
      </p:graphicFrame>
      <p:sp>
        <p:nvSpPr>
          <p:cNvPr id="6" name="Marcador de número de diapositiva 3">
            <a:extLst>
              <a:ext uri="{FF2B5EF4-FFF2-40B4-BE49-F238E27FC236}">
                <a16:creationId xmlns:a16="http://schemas.microsoft.com/office/drawing/2014/main" id="{A6ED69E5-6559-4841-A92B-ACA039DDE9F6}"/>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34</a:t>
            </a:fld>
            <a:endParaRPr lang="en-US" sz="4400" dirty="0">
              <a:solidFill>
                <a:schemeClr val="tx1"/>
              </a:solidFill>
            </a:endParaRPr>
          </a:p>
        </p:txBody>
      </p:sp>
    </p:spTree>
    <p:extLst>
      <p:ext uri="{BB962C8B-B14F-4D97-AF65-F5344CB8AC3E}">
        <p14:creationId xmlns:p14="http://schemas.microsoft.com/office/powerpoint/2010/main" val="1127162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315" y="0"/>
            <a:ext cx="10515600" cy="1325562"/>
          </a:xfrm>
        </p:spPr>
        <p:txBody>
          <a:bodyPr/>
          <a:lstStyle/>
          <a:p>
            <a:r>
              <a:rPr lang="es-MX" b="1" dirty="0">
                <a:solidFill>
                  <a:schemeClr val="bg1"/>
                </a:solidFill>
              </a:rPr>
              <a:t>Estructura DICOM</a:t>
            </a:r>
          </a:p>
        </p:txBody>
      </p:sp>
      <p:sp>
        <p:nvSpPr>
          <p:cNvPr id="3" name="Content Placeholder 2"/>
          <p:cNvSpPr>
            <a:spLocks noGrp="1"/>
          </p:cNvSpPr>
          <p:nvPr>
            <p:ph idx="1"/>
          </p:nvPr>
        </p:nvSpPr>
        <p:spPr>
          <a:xfrm>
            <a:off x="2073852" y="1665287"/>
            <a:ext cx="9401674" cy="4351337"/>
          </a:xfrm>
        </p:spPr>
        <p:txBody>
          <a:bodyPr/>
          <a:lstStyle/>
          <a:p>
            <a:r>
              <a:rPr lang="es-MX" dirty="0"/>
              <a:t>¿Qué es DICOM?</a:t>
            </a:r>
          </a:p>
          <a:p>
            <a:endParaRPr lang="es-MX" dirty="0"/>
          </a:p>
        </p:txBody>
      </p:sp>
      <p:pic>
        <p:nvPicPr>
          <p:cNvPr id="4" name="Picture 3"/>
          <p:cNvPicPr>
            <a:picLocks noChangeAspect="1"/>
          </p:cNvPicPr>
          <p:nvPr/>
        </p:nvPicPr>
        <p:blipFill>
          <a:blip r:embed="rId2"/>
          <a:stretch>
            <a:fillRect/>
          </a:stretch>
        </p:blipFill>
        <p:spPr>
          <a:xfrm>
            <a:off x="3058029" y="2334438"/>
            <a:ext cx="2967236" cy="3608366"/>
          </a:xfrm>
          <a:prstGeom prst="rect">
            <a:avLst/>
          </a:prstGeom>
        </p:spPr>
      </p:pic>
      <p:pic>
        <p:nvPicPr>
          <p:cNvPr id="5" name="Picture 4"/>
          <p:cNvPicPr>
            <a:picLocks noChangeAspect="1"/>
          </p:cNvPicPr>
          <p:nvPr/>
        </p:nvPicPr>
        <p:blipFill>
          <a:blip r:embed="rId3"/>
          <a:stretch>
            <a:fillRect/>
          </a:stretch>
        </p:blipFill>
        <p:spPr>
          <a:xfrm>
            <a:off x="7009442" y="2837863"/>
            <a:ext cx="4180334" cy="2379203"/>
          </a:xfrm>
          <a:prstGeom prst="rect">
            <a:avLst/>
          </a:prstGeom>
        </p:spPr>
      </p:pic>
      <p:sp>
        <p:nvSpPr>
          <p:cNvPr id="8" name="Marcador de número de diapositiva 3">
            <a:extLst>
              <a:ext uri="{FF2B5EF4-FFF2-40B4-BE49-F238E27FC236}">
                <a16:creationId xmlns:a16="http://schemas.microsoft.com/office/drawing/2014/main" id="{E1C5CBFE-72CB-40D1-8170-92DC53BBDD7E}"/>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35</a:t>
            </a:fld>
            <a:endParaRPr lang="en-US" sz="4400" dirty="0">
              <a:solidFill>
                <a:schemeClr val="tx1"/>
              </a:solidFill>
            </a:endParaRPr>
          </a:p>
        </p:txBody>
      </p:sp>
    </p:spTree>
    <p:extLst>
      <p:ext uri="{BB962C8B-B14F-4D97-AF65-F5344CB8AC3E}">
        <p14:creationId xmlns:p14="http://schemas.microsoft.com/office/powerpoint/2010/main" val="35190946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452" y="-39340"/>
            <a:ext cx="10515600" cy="1325562"/>
          </a:xfrm>
        </p:spPr>
        <p:txBody>
          <a:bodyPr/>
          <a:lstStyle/>
          <a:p>
            <a:r>
              <a:rPr lang="es-MX" b="1" dirty="0">
                <a:solidFill>
                  <a:schemeClr val="bg1"/>
                </a:solidFill>
              </a:rPr>
              <a:t>Estado del arte </a:t>
            </a:r>
          </a:p>
        </p:txBody>
      </p:sp>
      <p:pic>
        <p:nvPicPr>
          <p:cNvPr id="4" name="Content Placeholder 4"/>
          <p:cNvPicPr>
            <a:picLocks noGrp="1" noChangeAspect="1"/>
          </p:cNvPicPr>
          <p:nvPr>
            <p:ph idx="1"/>
          </p:nvPr>
        </p:nvPicPr>
        <p:blipFill>
          <a:blip r:embed="rId2"/>
          <a:stretch>
            <a:fillRect/>
          </a:stretch>
        </p:blipFill>
        <p:spPr>
          <a:xfrm>
            <a:off x="2736628" y="1514146"/>
            <a:ext cx="8298453" cy="4351338"/>
          </a:xfrm>
          <a:prstGeom prst="rect">
            <a:avLst/>
          </a:prstGeom>
        </p:spPr>
      </p:pic>
      <p:sp>
        <p:nvSpPr>
          <p:cNvPr id="6" name="CuadroTexto 2"/>
          <p:cNvSpPr txBox="1"/>
          <p:nvPr/>
        </p:nvSpPr>
        <p:spPr>
          <a:xfrm>
            <a:off x="7977929" y="3309370"/>
            <a:ext cx="454469" cy="246221"/>
          </a:xfrm>
          <a:prstGeom prst="rect">
            <a:avLst/>
          </a:prstGeom>
          <a:noFill/>
        </p:spPr>
        <p:txBody>
          <a:bodyPr wrap="square" rtlCol="0">
            <a:spAutoFit/>
          </a:bodyPr>
          <a:lstStyle/>
          <a:p>
            <a:r>
              <a:rPr lang="es-MX" sz="1000" dirty="0"/>
              <a:t>[7]</a:t>
            </a:r>
          </a:p>
        </p:txBody>
      </p:sp>
      <p:sp>
        <p:nvSpPr>
          <p:cNvPr id="7" name="CuadroTexto 2"/>
          <p:cNvSpPr txBox="1"/>
          <p:nvPr/>
        </p:nvSpPr>
        <p:spPr>
          <a:xfrm>
            <a:off x="9824905" y="4090944"/>
            <a:ext cx="454469" cy="246221"/>
          </a:xfrm>
          <a:prstGeom prst="rect">
            <a:avLst/>
          </a:prstGeom>
          <a:noFill/>
        </p:spPr>
        <p:txBody>
          <a:bodyPr wrap="square" rtlCol="0">
            <a:spAutoFit/>
          </a:bodyPr>
          <a:lstStyle/>
          <a:p>
            <a:r>
              <a:rPr lang="es-MX" sz="1000" dirty="0"/>
              <a:t>[8]</a:t>
            </a:r>
          </a:p>
        </p:txBody>
      </p:sp>
      <p:sp>
        <p:nvSpPr>
          <p:cNvPr id="8" name="CuadroTexto 2"/>
          <p:cNvSpPr txBox="1"/>
          <p:nvPr/>
        </p:nvSpPr>
        <p:spPr>
          <a:xfrm>
            <a:off x="10134965" y="5555102"/>
            <a:ext cx="423041" cy="246221"/>
          </a:xfrm>
          <a:prstGeom prst="rect">
            <a:avLst/>
          </a:prstGeom>
          <a:noFill/>
        </p:spPr>
        <p:txBody>
          <a:bodyPr wrap="square" rtlCol="0">
            <a:spAutoFit/>
          </a:bodyPr>
          <a:lstStyle/>
          <a:p>
            <a:r>
              <a:rPr lang="es-MX" sz="1000" dirty="0"/>
              <a:t>[9]</a:t>
            </a:r>
          </a:p>
        </p:txBody>
      </p:sp>
      <p:sp>
        <p:nvSpPr>
          <p:cNvPr id="9" name="Marcador de número de diapositiva 3">
            <a:extLst>
              <a:ext uri="{FF2B5EF4-FFF2-40B4-BE49-F238E27FC236}">
                <a16:creationId xmlns:a16="http://schemas.microsoft.com/office/drawing/2014/main" id="{0C9B9A51-D72A-4623-AB19-A025409D5E70}"/>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36</a:t>
            </a:fld>
            <a:endParaRPr lang="en-US" sz="4400" dirty="0">
              <a:solidFill>
                <a:schemeClr val="tx1"/>
              </a:solidFill>
            </a:endParaRPr>
          </a:p>
        </p:txBody>
      </p:sp>
    </p:spTree>
    <p:extLst>
      <p:ext uri="{BB962C8B-B14F-4D97-AF65-F5344CB8AC3E}">
        <p14:creationId xmlns:p14="http://schemas.microsoft.com/office/powerpoint/2010/main" val="4278034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355" y="206369"/>
            <a:ext cx="4842609" cy="716420"/>
          </a:xfrm>
        </p:spPr>
        <p:txBody>
          <a:bodyPr/>
          <a:lstStyle/>
          <a:p>
            <a:r>
              <a:rPr lang="es-MX" b="1" dirty="0">
                <a:solidFill>
                  <a:schemeClr val="bg1"/>
                </a:solidFill>
              </a:rPr>
              <a:t>Tabla precios</a:t>
            </a:r>
          </a:p>
        </p:txBody>
      </p:sp>
      <p:pic>
        <p:nvPicPr>
          <p:cNvPr id="5" name="Content Placeholder 4"/>
          <p:cNvPicPr>
            <a:picLocks noGrp="1" noChangeAspect="1"/>
          </p:cNvPicPr>
          <p:nvPr>
            <p:ph idx="1"/>
          </p:nvPr>
        </p:nvPicPr>
        <p:blipFill>
          <a:blip r:embed="rId2"/>
          <a:stretch>
            <a:fillRect/>
          </a:stretch>
        </p:blipFill>
        <p:spPr>
          <a:xfrm>
            <a:off x="3029952" y="1512607"/>
            <a:ext cx="8154606" cy="4351338"/>
          </a:xfrm>
          <a:prstGeom prst="rect">
            <a:avLst/>
          </a:prstGeom>
        </p:spPr>
      </p:pic>
      <p:sp>
        <p:nvSpPr>
          <p:cNvPr id="6" name="Marcador de número de diapositiva 3">
            <a:extLst>
              <a:ext uri="{FF2B5EF4-FFF2-40B4-BE49-F238E27FC236}">
                <a16:creationId xmlns:a16="http://schemas.microsoft.com/office/drawing/2014/main" id="{38E57C98-0D63-497C-B6F2-B42EFDA25B69}"/>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37</a:t>
            </a:fld>
            <a:endParaRPr lang="en-US" sz="4400" dirty="0">
              <a:solidFill>
                <a:schemeClr val="tx1"/>
              </a:solidFill>
            </a:endParaRPr>
          </a:p>
        </p:txBody>
      </p:sp>
    </p:spTree>
    <p:extLst>
      <p:ext uri="{BB962C8B-B14F-4D97-AF65-F5344CB8AC3E}">
        <p14:creationId xmlns:p14="http://schemas.microsoft.com/office/powerpoint/2010/main" val="3812702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571" y="122479"/>
            <a:ext cx="10119156" cy="926145"/>
          </a:xfrm>
        </p:spPr>
        <p:txBody>
          <a:bodyPr/>
          <a:lstStyle/>
          <a:p>
            <a:r>
              <a:rPr lang="es-MX" b="1" dirty="0">
                <a:solidFill>
                  <a:schemeClr val="bg1">
                    <a:lumMod val="95000"/>
                  </a:schemeClr>
                </a:solidFill>
              </a:rPr>
              <a:t>Escala de Hounsfield</a:t>
            </a:r>
          </a:p>
        </p:txBody>
      </p:sp>
      <p:pic>
        <p:nvPicPr>
          <p:cNvPr id="5" name="Content Placeholder 4"/>
          <p:cNvPicPr>
            <a:picLocks noGrp="1" noChangeAspect="1"/>
          </p:cNvPicPr>
          <p:nvPr>
            <p:ph idx="1"/>
          </p:nvPr>
        </p:nvPicPr>
        <p:blipFill>
          <a:blip r:embed="rId2"/>
          <a:stretch>
            <a:fillRect/>
          </a:stretch>
        </p:blipFill>
        <p:spPr>
          <a:xfrm>
            <a:off x="2965052" y="1912690"/>
            <a:ext cx="9042963" cy="4351338"/>
          </a:xfrm>
          <a:prstGeom prst="rect">
            <a:avLst/>
          </a:prstGeom>
        </p:spPr>
      </p:pic>
      <p:sp>
        <p:nvSpPr>
          <p:cNvPr id="6" name="Marcador de número de diapositiva 3">
            <a:extLst>
              <a:ext uri="{FF2B5EF4-FFF2-40B4-BE49-F238E27FC236}">
                <a16:creationId xmlns:a16="http://schemas.microsoft.com/office/drawing/2014/main" id="{171570DE-8D55-476F-8508-4A80FE7C6ECF}"/>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38</a:t>
            </a:fld>
            <a:endParaRPr lang="en-US" sz="4400" dirty="0">
              <a:solidFill>
                <a:schemeClr val="tx1"/>
              </a:solidFill>
            </a:endParaRPr>
          </a:p>
        </p:txBody>
      </p:sp>
    </p:spTree>
    <p:extLst>
      <p:ext uri="{BB962C8B-B14F-4D97-AF65-F5344CB8AC3E}">
        <p14:creationId xmlns:p14="http://schemas.microsoft.com/office/powerpoint/2010/main" val="4059702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963" y="0"/>
            <a:ext cx="10515600" cy="1325562"/>
          </a:xfrm>
        </p:spPr>
        <p:txBody>
          <a:bodyPr/>
          <a:lstStyle/>
          <a:p>
            <a:r>
              <a:rPr lang="es-MX" b="1" dirty="0">
                <a:solidFill>
                  <a:schemeClr val="bg1"/>
                </a:solidFill>
              </a:rPr>
              <a:t>Modelo de datos</a:t>
            </a:r>
          </a:p>
        </p:txBody>
      </p:sp>
      <p:pic>
        <p:nvPicPr>
          <p:cNvPr id="10" name="Picture 9"/>
          <p:cNvPicPr>
            <a:picLocks noChangeAspect="1"/>
          </p:cNvPicPr>
          <p:nvPr/>
        </p:nvPicPr>
        <p:blipFill>
          <a:blip r:embed="rId2"/>
          <a:stretch>
            <a:fillRect/>
          </a:stretch>
        </p:blipFill>
        <p:spPr>
          <a:xfrm>
            <a:off x="3851334" y="1631659"/>
            <a:ext cx="5848350" cy="4114800"/>
          </a:xfrm>
          <a:prstGeom prst="rect">
            <a:avLst/>
          </a:prstGeom>
        </p:spPr>
      </p:pic>
      <p:sp>
        <p:nvSpPr>
          <p:cNvPr id="5" name="Marcador de número de diapositiva 3">
            <a:extLst>
              <a:ext uri="{FF2B5EF4-FFF2-40B4-BE49-F238E27FC236}">
                <a16:creationId xmlns:a16="http://schemas.microsoft.com/office/drawing/2014/main" id="{D0BF5BE6-70BB-47A1-A160-7C3EFABEF2A8}"/>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39</a:t>
            </a:fld>
            <a:endParaRPr lang="en-US" sz="4400" dirty="0">
              <a:solidFill>
                <a:schemeClr val="tx1"/>
              </a:solidFill>
            </a:endParaRPr>
          </a:p>
        </p:txBody>
      </p:sp>
    </p:spTree>
    <p:extLst>
      <p:ext uri="{BB962C8B-B14F-4D97-AF65-F5344CB8AC3E}">
        <p14:creationId xmlns:p14="http://schemas.microsoft.com/office/powerpoint/2010/main" val="173927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2339" y="-28575"/>
            <a:ext cx="10515600" cy="1325562"/>
          </a:xfrm>
        </p:spPr>
        <p:txBody>
          <a:bodyPr/>
          <a:lstStyle/>
          <a:p>
            <a:r>
              <a:rPr lang="es-MX" b="1" dirty="0">
                <a:solidFill>
                  <a:schemeClr val="bg1"/>
                </a:solidFill>
              </a:rPr>
              <a:t>Introducción</a:t>
            </a:r>
          </a:p>
        </p:txBody>
      </p:sp>
      <p:sp>
        <p:nvSpPr>
          <p:cNvPr id="3" name="Content Placeholder 2"/>
          <p:cNvSpPr>
            <a:spLocks noGrp="1"/>
          </p:cNvSpPr>
          <p:nvPr>
            <p:ph idx="1"/>
          </p:nvPr>
        </p:nvSpPr>
        <p:spPr>
          <a:xfrm>
            <a:off x="2407868" y="1711376"/>
            <a:ext cx="9214289" cy="4331615"/>
          </a:xfrm>
        </p:spPr>
        <p:txBody>
          <a:bodyPr>
            <a:normAutofit/>
          </a:bodyPr>
          <a:lstStyle/>
          <a:p>
            <a:r>
              <a:rPr lang="es-MX" dirty="0"/>
              <a:t>¿Qué son las CAD?</a:t>
            </a:r>
          </a:p>
          <a:p>
            <a:endParaRPr lang="es-MX" sz="2400" dirty="0"/>
          </a:p>
          <a:p>
            <a:endParaRPr lang="es-MX" sz="2400" dirty="0"/>
          </a:p>
          <a:p>
            <a:endParaRPr lang="es-MX" sz="2400" dirty="0"/>
          </a:p>
          <a:p>
            <a:endParaRPr lang="es-MX" sz="2400" dirty="0"/>
          </a:p>
          <a:p>
            <a:pPr marL="0" indent="0">
              <a:buNone/>
            </a:pPr>
            <a:endParaRPr lang="es-MX" sz="2400" dirty="0"/>
          </a:p>
          <a:p>
            <a:pPr marL="0" indent="0">
              <a:buNone/>
            </a:pPr>
            <a:endParaRPr lang="es-MX" sz="2400" dirty="0"/>
          </a:p>
          <a:p>
            <a:pPr marL="0" indent="0">
              <a:buNone/>
            </a:pPr>
            <a:r>
              <a:rPr lang="es-MX" sz="2400" dirty="0"/>
              <a:t>Computer Aided Diagnosis (Diagnóstico Asistido por Computadora)</a:t>
            </a:r>
          </a:p>
        </p:txBody>
      </p:sp>
      <p:sp>
        <p:nvSpPr>
          <p:cNvPr id="7" name="Slide Number Placeholder 6"/>
          <p:cNvSpPr>
            <a:spLocks noGrp="1"/>
          </p:cNvSpPr>
          <p:nvPr>
            <p:ph type="sldNum" sz="quarter" idx="12"/>
          </p:nvPr>
        </p:nvSpPr>
        <p:spPr/>
        <p:txBody>
          <a:bodyPr/>
          <a:lstStyle/>
          <a:p>
            <a:endParaRPr lang="en-US" sz="3200" b="1" dirty="0">
              <a:solidFill>
                <a:schemeClr val="tx1"/>
              </a:solidFill>
            </a:endParaRPr>
          </a:p>
          <a:p>
            <a:endParaRPr lang="en-US" sz="3200" b="1" dirty="0">
              <a:solidFill>
                <a:schemeClr val="tx1"/>
              </a:solidFill>
            </a:endParaRPr>
          </a:p>
        </p:txBody>
      </p:sp>
      <p:pic>
        <p:nvPicPr>
          <p:cNvPr id="1026" name="Picture 2" descr="Resultado de imagen para radiologia computarizada">
            <a:extLst>
              <a:ext uri="{FF2B5EF4-FFF2-40B4-BE49-F238E27FC236}">
                <a16:creationId xmlns:a16="http://schemas.microsoft.com/office/drawing/2014/main" id="{550807F9-1623-4D05-B44A-1A4ACFBF7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339" y="2464904"/>
            <a:ext cx="9753600" cy="2450840"/>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número de diapositiva 3">
            <a:extLst>
              <a:ext uri="{FF2B5EF4-FFF2-40B4-BE49-F238E27FC236}">
                <a16:creationId xmlns:a16="http://schemas.microsoft.com/office/drawing/2014/main" id="{4C1D04CC-494B-41B2-A358-FE93878466E8}"/>
              </a:ext>
            </a:extLst>
          </p:cNvPr>
          <p:cNvSpPr txBox="1">
            <a:spLocks/>
          </p:cNvSpPr>
          <p:nvPr/>
        </p:nvSpPr>
        <p:spPr>
          <a:xfrm>
            <a:off x="8975336" y="630402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z="4400" smtClean="0">
                <a:solidFill>
                  <a:schemeClr val="tx1"/>
                </a:solidFill>
              </a:rPr>
              <a:pPr/>
              <a:t>4</a:t>
            </a:fld>
            <a:endParaRPr lang="en-US" sz="4400" dirty="0">
              <a:solidFill>
                <a:schemeClr val="tx1"/>
              </a:solidFill>
            </a:endParaRPr>
          </a:p>
        </p:txBody>
      </p:sp>
    </p:spTree>
    <p:extLst>
      <p:ext uri="{BB962C8B-B14F-4D97-AF65-F5344CB8AC3E}">
        <p14:creationId xmlns:p14="http://schemas.microsoft.com/office/powerpoint/2010/main" val="1801801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350" y="0"/>
            <a:ext cx="10515600" cy="1325562"/>
          </a:xfrm>
        </p:spPr>
        <p:txBody>
          <a:bodyPr/>
          <a:lstStyle/>
          <a:p>
            <a:r>
              <a:rPr lang="es-MX" b="1" dirty="0">
                <a:solidFill>
                  <a:schemeClr val="bg1"/>
                </a:solidFill>
              </a:rPr>
              <a:t>Radiólogo consultado</a:t>
            </a:r>
          </a:p>
        </p:txBody>
      </p:sp>
      <p:pic>
        <p:nvPicPr>
          <p:cNvPr id="8" name="Picture 7"/>
          <p:cNvPicPr>
            <a:picLocks noChangeAspect="1"/>
          </p:cNvPicPr>
          <p:nvPr/>
        </p:nvPicPr>
        <p:blipFill>
          <a:blip r:embed="rId2"/>
          <a:stretch>
            <a:fillRect/>
          </a:stretch>
        </p:blipFill>
        <p:spPr>
          <a:xfrm>
            <a:off x="2708460" y="1493240"/>
            <a:ext cx="4081567" cy="2411835"/>
          </a:xfrm>
          <a:prstGeom prst="rect">
            <a:avLst/>
          </a:prstGeom>
        </p:spPr>
      </p:pic>
      <p:pic>
        <p:nvPicPr>
          <p:cNvPr id="10" name="Picture 9"/>
          <p:cNvPicPr>
            <a:picLocks noChangeAspect="1"/>
          </p:cNvPicPr>
          <p:nvPr/>
        </p:nvPicPr>
        <p:blipFill>
          <a:blip r:embed="rId3"/>
          <a:stretch>
            <a:fillRect/>
          </a:stretch>
        </p:blipFill>
        <p:spPr>
          <a:xfrm>
            <a:off x="7122252" y="2811130"/>
            <a:ext cx="4580739" cy="3014674"/>
          </a:xfrm>
          <a:prstGeom prst="rect">
            <a:avLst/>
          </a:prstGeom>
        </p:spPr>
      </p:pic>
      <p:sp>
        <p:nvSpPr>
          <p:cNvPr id="6" name="Marcador de número de diapositiva 3">
            <a:extLst>
              <a:ext uri="{FF2B5EF4-FFF2-40B4-BE49-F238E27FC236}">
                <a16:creationId xmlns:a16="http://schemas.microsoft.com/office/drawing/2014/main" id="{DCE1B38F-E7B0-4E54-BC43-EC2A19684BA4}"/>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40</a:t>
            </a:fld>
            <a:endParaRPr lang="en-US" sz="4400" dirty="0">
              <a:solidFill>
                <a:schemeClr val="tx1"/>
              </a:solidFill>
            </a:endParaRPr>
          </a:p>
        </p:txBody>
      </p:sp>
    </p:spTree>
    <p:extLst>
      <p:ext uri="{BB962C8B-B14F-4D97-AF65-F5344CB8AC3E}">
        <p14:creationId xmlns:p14="http://schemas.microsoft.com/office/powerpoint/2010/main" val="2074020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0352" y="0"/>
            <a:ext cx="10515600" cy="1325562"/>
          </a:xfrm>
        </p:spPr>
        <p:txBody>
          <a:bodyPr/>
          <a:lstStyle/>
          <a:p>
            <a:r>
              <a:rPr lang="es-MX" b="1" dirty="0">
                <a:solidFill>
                  <a:schemeClr val="bg1"/>
                </a:solidFill>
              </a:rPr>
              <a:t>Análisis de riesgos</a:t>
            </a:r>
          </a:p>
        </p:txBody>
      </p:sp>
      <p:pic>
        <p:nvPicPr>
          <p:cNvPr id="5" name="Content Placeholder 4"/>
          <p:cNvPicPr>
            <a:picLocks noGrp="1" noChangeAspect="1"/>
          </p:cNvPicPr>
          <p:nvPr>
            <p:ph idx="1"/>
          </p:nvPr>
        </p:nvPicPr>
        <p:blipFill>
          <a:blip r:embed="rId2"/>
          <a:stretch>
            <a:fillRect/>
          </a:stretch>
        </p:blipFill>
        <p:spPr>
          <a:xfrm>
            <a:off x="3711627" y="1755913"/>
            <a:ext cx="5353050" cy="4295775"/>
          </a:xfrm>
          <a:prstGeom prst="rect">
            <a:avLst/>
          </a:prstGeom>
        </p:spPr>
      </p:pic>
      <p:sp>
        <p:nvSpPr>
          <p:cNvPr id="6" name="Marcador de número de diapositiva 3">
            <a:extLst>
              <a:ext uri="{FF2B5EF4-FFF2-40B4-BE49-F238E27FC236}">
                <a16:creationId xmlns:a16="http://schemas.microsoft.com/office/drawing/2014/main" id="{9802261E-9E7C-4764-8B76-D435D2C3E39C}"/>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41</a:t>
            </a:fld>
            <a:endParaRPr lang="en-US" sz="4400" dirty="0">
              <a:solidFill>
                <a:schemeClr val="tx1"/>
              </a:solidFill>
            </a:endParaRPr>
          </a:p>
        </p:txBody>
      </p:sp>
    </p:spTree>
    <p:extLst>
      <p:ext uri="{BB962C8B-B14F-4D97-AF65-F5344CB8AC3E}">
        <p14:creationId xmlns:p14="http://schemas.microsoft.com/office/powerpoint/2010/main" val="3629583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907" y="0"/>
            <a:ext cx="10515600" cy="1325562"/>
          </a:xfrm>
        </p:spPr>
        <p:txBody>
          <a:bodyPr/>
          <a:lstStyle/>
          <a:p>
            <a:r>
              <a:rPr lang="es-MX" b="1" dirty="0">
                <a:solidFill>
                  <a:schemeClr val="bg1"/>
                </a:solidFill>
              </a:rPr>
              <a:t>Plan de contención de riesgos</a:t>
            </a:r>
          </a:p>
        </p:txBody>
      </p:sp>
      <p:pic>
        <p:nvPicPr>
          <p:cNvPr id="5" name="Content Placeholder 4"/>
          <p:cNvPicPr>
            <a:picLocks noGrp="1" noChangeAspect="1"/>
          </p:cNvPicPr>
          <p:nvPr>
            <p:ph idx="1"/>
          </p:nvPr>
        </p:nvPicPr>
        <p:blipFill>
          <a:blip r:embed="rId2"/>
          <a:stretch>
            <a:fillRect/>
          </a:stretch>
        </p:blipFill>
        <p:spPr>
          <a:xfrm>
            <a:off x="4045442" y="1216402"/>
            <a:ext cx="5434117" cy="4815281"/>
          </a:xfrm>
          <a:prstGeom prst="rect">
            <a:avLst/>
          </a:prstGeom>
        </p:spPr>
      </p:pic>
      <p:sp>
        <p:nvSpPr>
          <p:cNvPr id="6" name="Marcador de número de diapositiva 3">
            <a:extLst>
              <a:ext uri="{FF2B5EF4-FFF2-40B4-BE49-F238E27FC236}">
                <a16:creationId xmlns:a16="http://schemas.microsoft.com/office/drawing/2014/main" id="{1BDA5AC0-B1C8-4568-8C1C-5187CC56D369}"/>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42</a:t>
            </a:fld>
            <a:endParaRPr lang="en-US" sz="4400" dirty="0">
              <a:solidFill>
                <a:schemeClr val="tx1"/>
              </a:solidFill>
            </a:endParaRPr>
          </a:p>
        </p:txBody>
      </p:sp>
    </p:spTree>
    <p:extLst>
      <p:ext uri="{BB962C8B-B14F-4D97-AF65-F5344CB8AC3E}">
        <p14:creationId xmlns:p14="http://schemas.microsoft.com/office/powerpoint/2010/main" val="3546738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4817" y="0"/>
            <a:ext cx="4918110" cy="1325562"/>
          </a:xfrm>
        </p:spPr>
        <p:txBody>
          <a:bodyPr/>
          <a:lstStyle/>
          <a:p>
            <a:r>
              <a:rPr lang="es-MX" b="1" dirty="0">
                <a:solidFill>
                  <a:schemeClr val="bg1"/>
                </a:solidFill>
              </a:rPr>
              <a:t>Costo del sistema</a:t>
            </a:r>
          </a:p>
        </p:txBody>
      </p:sp>
      <p:pic>
        <p:nvPicPr>
          <p:cNvPr id="5" name="Content Placeholder 4"/>
          <p:cNvPicPr>
            <a:picLocks noGrp="1" noChangeAspect="1"/>
          </p:cNvPicPr>
          <p:nvPr>
            <p:ph idx="1"/>
          </p:nvPr>
        </p:nvPicPr>
        <p:blipFill>
          <a:blip r:embed="rId2"/>
          <a:stretch>
            <a:fillRect/>
          </a:stretch>
        </p:blipFill>
        <p:spPr>
          <a:xfrm>
            <a:off x="4097476" y="2348917"/>
            <a:ext cx="5163969" cy="2462249"/>
          </a:xfrm>
          <a:prstGeom prst="rect">
            <a:avLst/>
          </a:prstGeom>
        </p:spPr>
      </p:pic>
      <p:sp>
        <p:nvSpPr>
          <p:cNvPr id="6" name="Marcador de número de diapositiva 3">
            <a:extLst>
              <a:ext uri="{FF2B5EF4-FFF2-40B4-BE49-F238E27FC236}">
                <a16:creationId xmlns:a16="http://schemas.microsoft.com/office/drawing/2014/main" id="{DD640C47-88A8-49D0-A9FA-6CFB8A8EE728}"/>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43</a:t>
            </a:fld>
            <a:endParaRPr lang="en-US" sz="4400" dirty="0">
              <a:solidFill>
                <a:schemeClr val="tx1"/>
              </a:solidFill>
            </a:endParaRPr>
          </a:p>
        </p:txBody>
      </p:sp>
    </p:spTree>
    <p:extLst>
      <p:ext uri="{BB962C8B-B14F-4D97-AF65-F5344CB8AC3E}">
        <p14:creationId xmlns:p14="http://schemas.microsoft.com/office/powerpoint/2010/main" val="1651250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577" y="0"/>
            <a:ext cx="10515600" cy="1325562"/>
          </a:xfrm>
        </p:spPr>
        <p:txBody>
          <a:bodyPr/>
          <a:lstStyle/>
          <a:p>
            <a:r>
              <a:rPr lang="es-MX" b="1" dirty="0">
                <a:solidFill>
                  <a:schemeClr val="bg1"/>
                </a:solidFill>
              </a:rPr>
              <a:t>Requerimientos funcionales</a:t>
            </a:r>
          </a:p>
        </p:txBody>
      </p:sp>
      <p:pic>
        <p:nvPicPr>
          <p:cNvPr id="5" name="Picture 4"/>
          <p:cNvPicPr>
            <a:picLocks noChangeAspect="1"/>
          </p:cNvPicPr>
          <p:nvPr/>
        </p:nvPicPr>
        <p:blipFill>
          <a:blip r:embed="rId2"/>
          <a:stretch>
            <a:fillRect/>
          </a:stretch>
        </p:blipFill>
        <p:spPr>
          <a:xfrm>
            <a:off x="4503095" y="1708776"/>
            <a:ext cx="4695825" cy="3876675"/>
          </a:xfrm>
          <a:prstGeom prst="rect">
            <a:avLst/>
          </a:prstGeom>
        </p:spPr>
      </p:pic>
      <p:sp>
        <p:nvSpPr>
          <p:cNvPr id="6" name="Marcador de número de diapositiva 3">
            <a:extLst>
              <a:ext uri="{FF2B5EF4-FFF2-40B4-BE49-F238E27FC236}">
                <a16:creationId xmlns:a16="http://schemas.microsoft.com/office/drawing/2014/main" id="{4D396AD2-4A0F-45FB-98C6-2C3789C9B886}"/>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44</a:t>
            </a:fld>
            <a:endParaRPr lang="en-US" sz="4400" dirty="0">
              <a:solidFill>
                <a:schemeClr val="tx1"/>
              </a:solidFill>
            </a:endParaRPr>
          </a:p>
        </p:txBody>
      </p:sp>
    </p:spTree>
    <p:extLst>
      <p:ext uri="{BB962C8B-B14F-4D97-AF65-F5344CB8AC3E}">
        <p14:creationId xmlns:p14="http://schemas.microsoft.com/office/powerpoint/2010/main" val="2372201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957" y="0"/>
            <a:ext cx="10261769" cy="1325562"/>
          </a:xfrm>
        </p:spPr>
        <p:txBody>
          <a:bodyPr/>
          <a:lstStyle/>
          <a:p>
            <a:r>
              <a:rPr lang="es-MX" b="1" dirty="0">
                <a:solidFill>
                  <a:schemeClr val="bg1"/>
                </a:solidFill>
              </a:rPr>
              <a:t>Requerimientos no funcionales</a:t>
            </a:r>
          </a:p>
        </p:txBody>
      </p:sp>
      <p:pic>
        <p:nvPicPr>
          <p:cNvPr id="5" name="Picture 4"/>
          <p:cNvPicPr>
            <a:picLocks noChangeAspect="1"/>
          </p:cNvPicPr>
          <p:nvPr/>
        </p:nvPicPr>
        <p:blipFill>
          <a:blip r:embed="rId2"/>
          <a:stretch>
            <a:fillRect/>
          </a:stretch>
        </p:blipFill>
        <p:spPr>
          <a:xfrm>
            <a:off x="3633768" y="2092791"/>
            <a:ext cx="5784900" cy="3200662"/>
          </a:xfrm>
          <a:prstGeom prst="rect">
            <a:avLst/>
          </a:prstGeom>
        </p:spPr>
      </p:pic>
      <p:sp>
        <p:nvSpPr>
          <p:cNvPr id="6" name="Marcador de número de diapositiva 3">
            <a:extLst>
              <a:ext uri="{FF2B5EF4-FFF2-40B4-BE49-F238E27FC236}">
                <a16:creationId xmlns:a16="http://schemas.microsoft.com/office/drawing/2014/main" id="{F90643FA-5016-4128-81A7-FB78D96765C0}"/>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45</a:t>
            </a:fld>
            <a:endParaRPr lang="en-US" sz="4400" dirty="0">
              <a:solidFill>
                <a:schemeClr val="tx1"/>
              </a:solidFill>
            </a:endParaRPr>
          </a:p>
        </p:txBody>
      </p:sp>
    </p:spTree>
    <p:extLst>
      <p:ext uri="{BB962C8B-B14F-4D97-AF65-F5344CB8AC3E}">
        <p14:creationId xmlns:p14="http://schemas.microsoft.com/office/powerpoint/2010/main" val="1553017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0"/>
            <a:ext cx="10515600" cy="1325562"/>
          </a:xfrm>
        </p:spPr>
        <p:txBody>
          <a:bodyPr/>
          <a:lstStyle/>
          <a:p>
            <a:r>
              <a:rPr lang="es-MX" b="1" dirty="0">
                <a:solidFill>
                  <a:schemeClr val="bg1"/>
                </a:solidFill>
              </a:rPr>
              <a:t>Modelo de desarrollo</a:t>
            </a:r>
          </a:p>
        </p:txBody>
      </p:sp>
      <p:sp>
        <p:nvSpPr>
          <p:cNvPr id="3" name="Content Placeholder 2"/>
          <p:cNvSpPr>
            <a:spLocks noGrp="1"/>
          </p:cNvSpPr>
          <p:nvPr>
            <p:ph idx="1"/>
          </p:nvPr>
        </p:nvSpPr>
        <p:spPr>
          <a:xfrm>
            <a:off x="1504516" y="1665287"/>
            <a:ext cx="9856211" cy="4351337"/>
          </a:xfrm>
        </p:spPr>
        <p:txBody>
          <a:bodyPr/>
          <a:lstStyle/>
          <a:p>
            <a:r>
              <a:rPr lang="es-MX" dirty="0"/>
              <a:t>Se pretende usar el modelo </a:t>
            </a:r>
            <a:r>
              <a:rPr lang="es-MX" b="1" dirty="0"/>
              <a:t>incremental</a:t>
            </a:r>
            <a:r>
              <a:rPr lang="es-MX" dirty="0"/>
              <a:t> ya que este nos permite una rápida retroalimentación entre las actividades del desarrollo del sistema.[11]</a:t>
            </a:r>
          </a:p>
          <a:p>
            <a:endParaRPr lang="es-MX" dirty="0"/>
          </a:p>
        </p:txBody>
      </p:sp>
      <p:pic>
        <p:nvPicPr>
          <p:cNvPr id="5" name="Picture 4"/>
          <p:cNvPicPr>
            <a:picLocks noChangeAspect="1"/>
          </p:cNvPicPr>
          <p:nvPr/>
        </p:nvPicPr>
        <p:blipFill>
          <a:blip r:embed="rId2"/>
          <a:stretch>
            <a:fillRect/>
          </a:stretch>
        </p:blipFill>
        <p:spPr>
          <a:xfrm>
            <a:off x="3613292" y="3075365"/>
            <a:ext cx="5004235" cy="3076415"/>
          </a:xfrm>
          <a:prstGeom prst="rect">
            <a:avLst/>
          </a:prstGeom>
        </p:spPr>
      </p:pic>
      <p:sp>
        <p:nvSpPr>
          <p:cNvPr id="6" name="Marcador de número de diapositiva 3">
            <a:extLst>
              <a:ext uri="{FF2B5EF4-FFF2-40B4-BE49-F238E27FC236}">
                <a16:creationId xmlns:a16="http://schemas.microsoft.com/office/drawing/2014/main" id="{033C2405-142D-46AD-96EA-A468FF461EB9}"/>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46</a:t>
            </a:fld>
            <a:endParaRPr lang="en-US" sz="4400" dirty="0">
              <a:solidFill>
                <a:schemeClr val="tx1"/>
              </a:solidFill>
            </a:endParaRPr>
          </a:p>
        </p:txBody>
      </p:sp>
    </p:spTree>
    <p:extLst>
      <p:ext uri="{BB962C8B-B14F-4D97-AF65-F5344CB8AC3E}">
        <p14:creationId xmlns:p14="http://schemas.microsoft.com/office/powerpoint/2010/main" val="1666215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243" y="0"/>
            <a:ext cx="10515600" cy="1325562"/>
          </a:xfrm>
        </p:spPr>
        <p:txBody>
          <a:bodyPr/>
          <a:lstStyle/>
          <a:p>
            <a:r>
              <a:rPr lang="es-MX" b="1" dirty="0">
                <a:solidFill>
                  <a:schemeClr val="bg1"/>
                </a:solidFill>
              </a:rPr>
              <a:t>Etiquetas DICOM</a:t>
            </a:r>
            <a:endParaRPr lang="es-MX" dirty="0"/>
          </a:p>
        </p:txBody>
      </p:sp>
      <p:sp>
        <p:nvSpPr>
          <p:cNvPr id="3" name="Content Placeholder 2"/>
          <p:cNvSpPr>
            <a:spLocks noGrp="1"/>
          </p:cNvSpPr>
          <p:nvPr>
            <p:ph idx="1"/>
          </p:nvPr>
        </p:nvSpPr>
        <p:spPr>
          <a:xfrm>
            <a:off x="1676400" y="1429193"/>
            <a:ext cx="10515600" cy="4351337"/>
          </a:xfrm>
        </p:spPr>
        <p:txBody>
          <a:bodyPr/>
          <a:lstStyle/>
          <a:p>
            <a:endParaRPr lang="es-MX" dirty="0"/>
          </a:p>
          <a:p>
            <a:endParaRPr lang="es-MX" dirty="0"/>
          </a:p>
          <a:p>
            <a:endParaRPr lang="es-MX" dirty="0"/>
          </a:p>
          <a:p>
            <a:endParaRPr lang="es-MX" dirty="0"/>
          </a:p>
          <a:p>
            <a:endParaRPr lang="es-MX" dirty="0"/>
          </a:p>
          <a:p>
            <a:r>
              <a:rPr lang="es-MX" sz="2400" dirty="0"/>
              <a:t>Para más de las etiquetas visitar la página:</a:t>
            </a:r>
          </a:p>
          <a:p>
            <a:pPr marL="0" indent="0">
              <a:buNone/>
            </a:pPr>
            <a:r>
              <a:rPr lang="es-MX" sz="2400" dirty="0"/>
              <a:t>http://dicom.nema.org/dicom/2013/output/chtml/part06/chapter_6.html</a:t>
            </a:r>
          </a:p>
          <a:p>
            <a:endParaRPr lang="es-MX" dirty="0"/>
          </a:p>
        </p:txBody>
      </p:sp>
      <p:pic>
        <p:nvPicPr>
          <p:cNvPr id="5" name="Content Placeholder 4"/>
          <p:cNvPicPr>
            <a:picLocks noChangeAspect="1"/>
          </p:cNvPicPr>
          <p:nvPr/>
        </p:nvPicPr>
        <p:blipFill>
          <a:blip r:embed="rId2"/>
          <a:stretch>
            <a:fillRect/>
          </a:stretch>
        </p:blipFill>
        <p:spPr>
          <a:xfrm>
            <a:off x="2173865" y="1601450"/>
            <a:ext cx="9186862" cy="599863"/>
          </a:xfrm>
          <a:prstGeom prst="rect">
            <a:avLst/>
          </a:prstGeom>
        </p:spPr>
      </p:pic>
      <p:pic>
        <p:nvPicPr>
          <p:cNvPr id="6" name="Picture 5"/>
          <p:cNvPicPr>
            <a:picLocks noChangeAspect="1"/>
          </p:cNvPicPr>
          <p:nvPr/>
        </p:nvPicPr>
        <p:blipFill>
          <a:blip r:embed="rId3"/>
          <a:stretch>
            <a:fillRect/>
          </a:stretch>
        </p:blipFill>
        <p:spPr>
          <a:xfrm>
            <a:off x="2173865" y="2201313"/>
            <a:ext cx="9186862" cy="1434517"/>
          </a:xfrm>
          <a:prstGeom prst="rect">
            <a:avLst/>
          </a:prstGeom>
        </p:spPr>
      </p:pic>
      <p:sp>
        <p:nvSpPr>
          <p:cNvPr id="7" name="Marcador de número de diapositiva 3">
            <a:extLst>
              <a:ext uri="{FF2B5EF4-FFF2-40B4-BE49-F238E27FC236}">
                <a16:creationId xmlns:a16="http://schemas.microsoft.com/office/drawing/2014/main" id="{E9909747-EFDE-4C43-B7D7-B768FD4B6E6B}"/>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47</a:t>
            </a:fld>
            <a:endParaRPr lang="en-US" sz="4400" dirty="0">
              <a:solidFill>
                <a:schemeClr val="tx1"/>
              </a:solidFill>
            </a:endParaRPr>
          </a:p>
        </p:txBody>
      </p:sp>
    </p:spTree>
    <p:extLst>
      <p:ext uri="{BB962C8B-B14F-4D97-AF65-F5344CB8AC3E}">
        <p14:creationId xmlns:p14="http://schemas.microsoft.com/office/powerpoint/2010/main" val="1167045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89" y="0"/>
            <a:ext cx="10515600" cy="1325562"/>
          </a:xfrm>
        </p:spPr>
        <p:txBody>
          <a:bodyPr/>
          <a:lstStyle/>
          <a:p>
            <a:r>
              <a:rPr lang="es-MX" b="1" dirty="0">
                <a:solidFill>
                  <a:schemeClr val="bg1"/>
                </a:solidFill>
              </a:rPr>
              <a:t>Diagrama de casos de uso</a:t>
            </a:r>
          </a:p>
        </p:txBody>
      </p:sp>
      <p:pic>
        <p:nvPicPr>
          <p:cNvPr id="26" name="Picture 25"/>
          <p:cNvPicPr>
            <a:picLocks noChangeAspect="1"/>
          </p:cNvPicPr>
          <p:nvPr/>
        </p:nvPicPr>
        <p:blipFill>
          <a:blip r:embed="rId2"/>
          <a:stretch>
            <a:fillRect/>
          </a:stretch>
        </p:blipFill>
        <p:spPr>
          <a:xfrm>
            <a:off x="2189788" y="1149292"/>
            <a:ext cx="9710664" cy="5500930"/>
          </a:xfrm>
          <a:prstGeom prst="rect">
            <a:avLst/>
          </a:prstGeom>
        </p:spPr>
      </p:pic>
      <p:sp>
        <p:nvSpPr>
          <p:cNvPr id="5" name="Marcador de número de diapositiva 3">
            <a:extLst>
              <a:ext uri="{FF2B5EF4-FFF2-40B4-BE49-F238E27FC236}">
                <a16:creationId xmlns:a16="http://schemas.microsoft.com/office/drawing/2014/main" id="{C81AD23B-4144-4E7C-A00E-2C71304A47B1}"/>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48</a:t>
            </a:fld>
            <a:endParaRPr lang="en-US" sz="4400" dirty="0">
              <a:solidFill>
                <a:schemeClr val="tx1"/>
              </a:solidFill>
            </a:endParaRPr>
          </a:p>
        </p:txBody>
      </p:sp>
    </p:spTree>
    <p:extLst>
      <p:ext uri="{BB962C8B-B14F-4D97-AF65-F5344CB8AC3E}">
        <p14:creationId xmlns:p14="http://schemas.microsoft.com/office/powerpoint/2010/main" val="630272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27" y="10561"/>
            <a:ext cx="10515600" cy="1325562"/>
          </a:xfrm>
        </p:spPr>
        <p:txBody>
          <a:bodyPr/>
          <a:lstStyle/>
          <a:p>
            <a:r>
              <a:rPr lang="es-MX" b="1" dirty="0">
                <a:solidFill>
                  <a:schemeClr val="bg1"/>
                </a:solidFill>
              </a:rPr>
              <a:t>Herramientas para el desarrollo</a:t>
            </a:r>
          </a:p>
        </p:txBody>
      </p:sp>
      <p:pic>
        <p:nvPicPr>
          <p:cNvPr id="5" name="Content Placeholder 6"/>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3313045" y="3898936"/>
            <a:ext cx="2221700" cy="2221700"/>
          </a:xfrm>
        </p:spPr>
      </p:pic>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494643" y="3914909"/>
            <a:ext cx="2219443" cy="2219443"/>
          </a:xfrm>
          <a:prstGeom prst="rect">
            <a:avLst/>
          </a:prstGeom>
        </p:spPr>
      </p:pic>
      <p:pic>
        <p:nvPicPr>
          <p:cNvPr id="2050" name="Picture 2" descr="Resultado de imagen para c# png">
            <a:extLst>
              <a:ext uri="{FF2B5EF4-FFF2-40B4-BE49-F238E27FC236}">
                <a16:creationId xmlns:a16="http://schemas.microsoft.com/office/drawing/2014/main" id="{A7BD21E9-1920-4AEA-8820-5699E33DE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878" y="1408143"/>
            <a:ext cx="2329277" cy="232927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número de diapositiva 3">
            <a:extLst>
              <a:ext uri="{FF2B5EF4-FFF2-40B4-BE49-F238E27FC236}">
                <a16:creationId xmlns:a16="http://schemas.microsoft.com/office/drawing/2014/main" id="{7BAAC91E-8394-4AB0-9674-A96829C42218}"/>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49</a:t>
            </a:fld>
            <a:endParaRPr lang="en-US" sz="4400" dirty="0">
              <a:solidFill>
                <a:schemeClr val="tx1"/>
              </a:solidFill>
            </a:endParaRPr>
          </a:p>
        </p:txBody>
      </p:sp>
    </p:spTree>
    <p:extLst>
      <p:ext uri="{BB962C8B-B14F-4D97-AF65-F5344CB8AC3E}">
        <p14:creationId xmlns:p14="http://schemas.microsoft.com/office/powerpoint/2010/main" val="3025203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27" y="0"/>
            <a:ext cx="8384598" cy="1325562"/>
          </a:xfrm>
        </p:spPr>
        <p:txBody>
          <a:bodyPr/>
          <a:lstStyle/>
          <a:p>
            <a:r>
              <a:rPr lang="es-MX" b="1" dirty="0">
                <a:solidFill>
                  <a:schemeClr val="bg1"/>
                </a:solidFill>
              </a:rPr>
              <a:t>Planteamiento del problema</a:t>
            </a:r>
          </a:p>
        </p:txBody>
      </p:sp>
      <p:sp>
        <p:nvSpPr>
          <p:cNvPr id="3" name="Content Placeholder 2"/>
          <p:cNvSpPr>
            <a:spLocks noGrp="1"/>
          </p:cNvSpPr>
          <p:nvPr>
            <p:ph idx="1"/>
          </p:nvPr>
        </p:nvSpPr>
        <p:spPr>
          <a:xfrm>
            <a:off x="2086960" y="1665287"/>
            <a:ext cx="9641898" cy="4351337"/>
          </a:xfrm>
        </p:spPr>
        <p:txBody>
          <a:bodyPr anchor="ctr">
            <a:normAutofit/>
          </a:bodyPr>
          <a:lstStyle/>
          <a:p>
            <a:pPr algn="just">
              <a:lnSpc>
                <a:spcPct val="150000"/>
              </a:lnSpc>
            </a:pPr>
            <a:r>
              <a:rPr lang="es-MX" sz="2400" dirty="0"/>
              <a:t>Existen </a:t>
            </a:r>
            <a:r>
              <a:rPr lang="es-MX" sz="2400" b="1" dirty="0"/>
              <a:t>pocas</a:t>
            </a:r>
            <a:r>
              <a:rPr lang="es-MX" sz="2400" dirty="0"/>
              <a:t> </a:t>
            </a:r>
            <a:r>
              <a:rPr lang="es-MX" sz="2400" b="1" dirty="0"/>
              <a:t>herramientas</a:t>
            </a:r>
            <a:r>
              <a:rPr lang="es-MX" sz="2400" dirty="0"/>
              <a:t> CAD que permitan una gran </a:t>
            </a:r>
            <a:r>
              <a:rPr lang="es-MX" sz="2400" b="1" dirty="0"/>
              <a:t>manipulación de la información</a:t>
            </a:r>
            <a:r>
              <a:rPr lang="es-MX" sz="2400" dirty="0"/>
              <a:t> proporcionada por el estudio, las herramientas existentes ofrecen </a:t>
            </a:r>
            <a:r>
              <a:rPr lang="es-MX" sz="2400" b="1" dirty="0"/>
              <a:t>funcionalidades básicas</a:t>
            </a:r>
            <a:r>
              <a:rPr lang="es-MX" sz="2400" dirty="0"/>
              <a:t>. [1 - 4]</a:t>
            </a:r>
          </a:p>
          <a:p>
            <a:pPr algn="just">
              <a:lnSpc>
                <a:spcPct val="150000"/>
              </a:lnSpc>
            </a:pPr>
            <a:r>
              <a:rPr lang="es-MX" sz="2400" dirty="0"/>
              <a:t>Los tomógrafos usados en hospitales y clínicas de especialidades cuentan con softwares muy potentes, sin embargo tanto las herramientas como las licencias tienen un </a:t>
            </a:r>
            <a:r>
              <a:rPr lang="es-MX" sz="2400" b="1" dirty="0"/>
              <a:t>alto costo</a:t>
            </a:r>
            <a:r>
              <a:rPr lang="es-MX" sz="2400" dirty="0"/>
              <a:t>.[5, 6]</a:t>
            </a:r>
          </a:p>
          <a:p>
            <a:endParaRPr lang="es-MX" dirty="0"/>
          </a:p>
        </p:txBody>
      </p:sp>
      <p:sp>
        <p:nvSpPr>
          <p:cNvPr id="5" name="Marcador de número de diapositiva 3">
            <a:extLst>
              <a:ext uri="{FF2B5EF4-FFF2-40B4-BE49-F238E27FC236}">
                <a16:creationId xmlns:a16="http://schemas.microsoft.com/office/drawing/2014/main" id="{CB3FE951-C0A3-4A9C-8BDA-C732497C2AB5}"/>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5</a:t>
            </a:fld>
            <a:endParaRPr lang="en-US" sz="4400" dirty="0">
              <a:solidFill>
                <a:schemeClr val="tx1"/>
              </a:solidFill>
            </a:endParaRPr>
          </a:p>
        </p:txBody>
      </p:sp>
    </p:spTree>
    <p:extLst>
      <p:ext uri="{BB962C8B-B14F-4D97-AF65-F5344CB8AC3E}">
        <p14:creationId xmlns:p14="http://schemas.microsoft.com/office/powerpoint/2010/main" val="1219997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55AB7C-6A52-4925-BA93-D068D408B8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767" y="2185174"/>
            <a:ext cx="3765616" cy="4051804"/>
          </a:xfrm>
          <a:prstGeom prst="rect">
            <a:avLst/>
          </a:prstGeom>
        </p:spPr>
      </p:pic>
      <p:sp>
        <p:nvSpPr>
          <p:cNvPr id="6" name="Title 1">
            <a:extLst>
              <a:ext uri="{FF2B5EF4-FFF2-40B4-BE49-F238E27FC236}">
                <a16:creationId xmlns:a16="http://schemas.microsoft.com/office/drawing/2014/main" id="{3E83B160-7F32-4B9B-BC95-EF6EB79BA020}"/>
              </a:ext>
            </a:extLst>
          </p:cNvPr>
          <p:cNvSpPr>
            <a:spLocks noGrp="1"/>
          </p:cNvSpPr>
          <p:nvPr>
            <p:ph type="title"/>
          </p:nvPr>
        </p:nvSpPr>
        <p:spPr>
          <a:xfrm>
            <a:off x="1214243" y="0"/>
            <a:ext cx="10515600" cy="1325562"/>
          </a:xfrm>
        </p:spPr>
        <p:txBody>
          <a:bodyPr/>
          <a:lstStyle/>
          <a:p>
            <a:r>
              <a:rPr lang="es-MX" b="1" dirty="0">
                <a:solidFill>
                  <a:schemeClr val="bg1"/>
                </a:solidFill>
              </a:rPr>
              <a:t>Split and </a:t>
            </a:r>
            <a:r>
              <a:rPr lang="es-MX" b="1" dirty="0" err="1">
                <a:solidFill>
                  <a:schemeClr val="bg1"/>
                </a:solidFill>
              </a:rPr>
              <a:t>merge</a:t>
            </a:r>
            <a:endParaRPr lang="es-MX" dirty="0"/>
          </a:p>
        </p:txBody>
      </p:sp>
      <p:sp>
        <p:nvSpPr>
          <p:cNvPr id="7" name="Marcador de número de diapositiva 3">
            <a:extLst>
              <a:ext uri="{FF2B5EF4-FFF2-40B4-BE49-F238E27FC236}">
                <a16:creationId xmlns:a16="http://schemas.microsoft.com/office/drawing/2014/main" id="{AB23DB42-76FA-4DF3-B245-5FDDFB8D9DBE}"/>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50</a:t>
            </a:fld>
            <a:endParaRPr lang="en-US" sz="4400" dirty="0">
              <a:solidFill>
                <a:schemeClr val="tx1"/>
              </a:solidFill>
            </a:endParaRPr>
          </a:p>
        </p:txBody>
      </p:sp>
    </p:spTree>
    <p:extLst>
      <p:ext uri="{BB962C8B-B14F-4D97-AF65-F5344CB8AC3E}">
        <p14:creationId xmlns:p14="http://schemas.microsoft.com/office/powerpoint/2010/main" val="224355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89" y="0"/>
            <a:ext cx="10515600" cy="1325562"/>
          </a:xfrm>
        </p:spPr>
        <p:txBody>
          <a:bodyPr/>
          <a:lstStyle/>
          <a:p>
            <a:r>
              <a:rPr lang="es-MX" b="1" dirty="0">
                <a:solidFill>
                  <a:schemeClr val="bg1"/>
                </a:solidFill>
              </a:rPr>
              <a:t>Propuesta de solución</a:t>
            </a:r>
          </a:p>
        </p:txBody>
      </p:sp>
      <p:sp>
        <p:nvSpPr>
          <p:cNvPr id="3" name="Content Placeholder 2"/>
          <p:cNvSpPr>
            <a:spLocks noGrp="1"/>
          </p:cNvSpPr>
          <p:nvPr>
            <p:ph idx="1"/>
          </p:nvPr>
        </p:nvSpPr>
        <p:spPr>
          <a:xfrm>
            <a:off x="2147453" y="1640221"/>
            <a:ext cx="9484736" cy="4351337"/>
          </a:xfrm>
        </p:spPr>
        <p:txBody>
          <a:bodyPr anchor="ctr"/>
          <a:lstStyle/>
          <a:p>
            <a:pPr algn="just">
              <a:lnSpc>
                <a:spcPct val="150000"/>
              </a:lnSpc>
            </a:pPr>
            <a:r>
              <a:rPr lang="es-MX" sz="2400" dirty="0"/>
              <a:t>“</a:t>
            </a:r>
            <a:r>
              <a:rPr lang="es-MX" sz="2400" b="1" dirty="0"/>
              <a:t>Diseñar</a:t>
            </a:r>
            <a:r>
              <a:rPr lang="es-MX" sz="2400" dirty="0"/>
              <a:t> y </a:t>
            </a:r>
            <a:r>
              <a:rPr lang="es-MX" sz="2400" b="1" dirty="0"/>
              <a:t>desarrollar</a:t>
            </a:r>
            <a:r>
              <a:rPr lang="es-MX" sz="2400" dirty="0"/>
              <a:t> una </a:t>
            </a:r>
            <a:r>
              <a:rPr lang="es-MX" sz="2400" b="1" dirty="0"/>
              <a:t>herramienta tipo CAD</a:t>
            </a:r>
            <a:r>
              <a:rPr lang="es-MX" sz="2400" dirty="0"/>
              <a:t> de </a:t>
            </a:r>
            <a:r>
              <a:rPr lang="es-MX" sz="2400" b="1" dirty="0"/>
              <a:t>visualización</a:t>
            </a:r>
            <a:r>
              <a:rPr lang="es-MX" sz="2400" dirty="0"/>
              <a:t> y </a:t>
            </a:r>
            <a:r>
              <a:rPr lang="es-MX" sz="2400" b="1" dirty="0"/>
              <a:t>tratamiento de tomografías axiales </a:t>
            </a:r>
            <a:r>
              <a:rPr lang="es-MX" sz="2400" dirty="0"/>
              <a:t>computarizadas almacenadas en archivos con </a:t>
            </a:r>
            <a:r>
              <a:rPr lang="es-MX" sz="2400" b="1" dirty="0"/>
              <a:t>formato DICOM</a:t>
            </a:r>
            <a:r>
              <a:rPr lang="es-MX" sz="2400" dirty="0"/>
              <a:t>, la cual funcionará cómo apoyo a los especialistas para realizar un mejor diagnóstico”.</a:t>
            </a:r>
          </a:p>
          <a:p>
            <a:endParaRPr lang="es-MX" dirty="0"/>
          </a:p>
        </p:txBody>
      </p:sp>
      <p:sp>
        <p:nvSpPr>
          <p:cNvPr id="5" name="Marcador de número de diapositiva 3">
            <a:extLst>
              <a:ext uri="{FF2B5EF4-FFF2-40B4-BE49-F238E27FC236}">
                <a16:creationId xmlns:a16="http://schemas.microsoft.com/office/drawing/2014/main" id="{B284143C-B0C7-47D3-B733-4C762F19B21B}"/>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6</a:t>
            </a:fld>
            <a:endParaRPr lang="en-US" sz="4400" dirty="0">
              <a:solidFill>
                <a:schemeClr val="tx1"/>
              </a:solidFill>
            </a:endParaRPr>
          </a:p>
        </p:txBody>
      </p:sp>
    </p:spTree>
    <p:extLst>
      <p:ext uri="{BB962C8B-B14F-4D97-AF65-F5344CB8AC3E}">
        <p14:creationId xmlns:p14="http://schemas.microsoft.com/office/powerpoint/2010/main" val="1502693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8027" y="0"/>
            <a:ext cx="10515600" cy="1325562"/>
          </a:xfrm>
        </p:spPr>
        <p:txBody>
          <a:bodyPr/>
          <a:lstStyle/>
          <a:p>
            <a:r>
              <a:rPr lang="es-MX" b="1" dirty="0">
                <a:solidFill>
                  <a:schemeClr val="bg1"/>
                </a:solidFill>
              </a:rPr>
              <a:t>Justificación</a:t>
            </a:r>
          </a:p>
        </p:txBody>
      </p:sp>
      <p:sp>
        <p:nvSpPr>
          <p:cNvPr id="3" name="Content Placeholder 2"/>
          <p:cNvSpPr>
            <a:spLocks noGrp="1"/>
          </p:cNvSpPr>
          <p:nvPr>
            <p:ph idx="1"/>
          </p:nvPr>
        </p:nvSpPr>
        <p:spPr>
          <a:xfrm>
            <a:off x="2352853" y="1548555"/>
            <a:ext cx="5448909" cy="4351337"/>
          </a:xfrm>
        </p:spPr>
        <p:txBody>
          <a:bodyPr anchor="t">
            <a:normAutofit lnSpcReduction="10000"/>
          </a:bodyPr>
          <a:lstStyle/>
          <a:p>
            <a:pPr algn="just">
              <a:lnSpc>
                <a:spcPct val="150000"/>
              </a:lnSpc>
            </a:pPr>
            <a:r>
              <a:rPr lang="es-MX" sz="2400" dirty="0"/>
              <a:t>La interpretación de los estudios tomográficos radiológicos se realiza comúnmente con base a un </a:t>
            </a:r>
            <a:r>
              <a:rPr lang="es-MX" sz="2400" b="1" dirty="0"/>
              <a:t>análisis visual </a:t>
            </a:r>
            <a:r>
              <a:rPr lang="es-MX" sz="2400" dirty="0"/>
              <a:t>de las imágenes adquiridas de los equipos imageneológicos por parte del especialista, estos análisis son </a:t>
            </a:r>
            <a:r>
              <a:rPr lang="es-MX" sz="2400" b="1" dirty="0"/>
              <a:t>susceptibles a malas interpretaciones</a:t>
            </a:r>
            <a:r>
              <a:rPr lang="es-MX" sz="2400" dirty="0"/>
              <a:t> debido a </a:t>
            </a:r>
            <a:r>
              <a:rPr lang="es-MX" sz="2400" b="1" dirty="0"/>
              <a:t>error humano.</a:t>
            </a:r>
            <a:r>
              <a:rPr lang="es-MX" sz="2400" dirty="0"/>
              <a:t>[10]</a:t>
            </a:r>
          </a:p>
          <a:p>
            <a:endParaRPr lang="es-MX" dirty="0"/>
          </a:p>
        </p:txBody>
      </p:sp>
      <p:pic>
        <p:nvPicPr>
          <p:cNvPr id="6" name="Picture 5"/>
          <p:cNvPicPr>
            <a:picLocks noChangeAspect="1"/>
          </p:cNvPicPr>
          <p:nvPr/>
        </p:nvPicPr>
        <p:blipFill>
          <a:blip r:embed="rId2"/>
          <a:stretch>
            <a:fillRect/>
          </a:stretch>
        </p:blipFill>
        <p:spPr>
          <a:xfrm>
            <a:off x="8495755" y="1833780"/>
            <a:ext cx="3207872" cy="3753287"/>
          </a:xfrm>
          <a:prstGeom prst="rect">
            <a:avLst/>
          </a:prstGeom>
        </p:spPr>
      </p:pic>
      <p:sp>
        <p:nvSpPr>
          <p:cNvPr id="7" name="Marcador de número de diapositiva 3">
            <a:extLst>
              <a:ext uri="{FF2B5EF4-FFF2-40B4-BE49-F238E27FC236}">
                <a16:creationId xmlns:a16="http://schemas.microsoft.com/office/drawing/2014/main" id="{866DD5F5-09FD-4E33-A36C-ABA3DAC91063}"/>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7</a:t>
            </a:fld>
            <a:endParaRPr lang="en-US" sz="4400" dirty="0">
              <a:solidFill>
                <a:schemeClr val="tx1"/>
              </a:solidFill>
            </a:endParaRPr>
          </a:p>
        </p:txBody>
      </p:sp>
    </p:spTree>
    <p:extLst>
      <p:ext uri="{BB962C8B-B14F-4D97-AF65-F5344CB8AC3E}">
        <p14:creationId xmlns:p14="http://schemas.microsoft.com/office/powerpoint/2010/main" val="98524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302" y="0"/>
            <a:ext cx="10515600" cy="1325562"/>
          </a:xfrm>
        </p:spPr>
        <p:txBody>
          <a:bodyPr/>
          <a:lstStyle/>
          <a:p>
            <a:r>
              <a:rPr lang="es-MX" b="1" dirty="0">
                <a:solidFill>
                  <a:schemeClr val="bg1"/>
                </a:solidFill>
              </a:rPr>
              <a:t>Objetivo general</a:t>
            </a:r>
          </a:p>
        </p:txBody>
      </p:sp>
      <p:sp>
        <p:nvSpPr>
          <p:cNvPr id="3" name="Content Placeholder 2"/>
          <p:cNvSpPr>
            <a:spLocks noGrp="1"/>
          </p:cNvSpPr>
          <p:nvPr>
            <p:ph idx="1"/>
          </p:nvPr>
        </p:nvSpPr>
        <p:spPr>
          <a:xfrm>
            <a:off x="2552353" y="1534268"/>
            <a:ext cx="8437225" cy="4351337"/>
          </a:xfrm>
        </p:spPr>
        <p:txBody>
          <a:bodyPr anchor="ctr"/>
          <a:lstStyle/>
          <a:p>
            <a:pPr algn="just">
              <a:lnSpc>
                <a:spcPct val="150000"/>
              </a:lnSpc>
            </a:pPr>
            <a:r>
              <a:rPr lang="es-MX" sz="2400" dirty="0"/>
              <a:t>Desarrollar un software de </a:t>
            </a:r>
            <a:r>
              <a:rPr lang="es-MX" sz="2400" b="1" dirty="0"/>
              <a:t>tipo CAD </a:t>
            </a:r>
            <a:r>
              <a:rPr lang="es-MX" sz="2400" dirty="0"/>
              <a:t>capaz de ser utilizado por un </a:t>
            </a:r>
            <a:r>
              <a:rPr lang="es-MX" sz="2400" b="1" dirty="0"/>
              <a:t>especialista</a:t>
            </a:r>
            <a:r>
              <a:rPr lang="es-MX" sz="2400" dirty="0"/>
              <a:t> para </a:t>
            </a:r>
            <a:r>
              <a:rPr lang="es-MX" sz="2400" b="1" dirty="0"/>
              <a:t>apoyar</a:t>
            </a:r>
            <a:r>
              <a:rPr lang="es-MX" sz="2400" dirty="0"/>
              <a:t> la </a:t>
            </a:r>
            <a:r>
              <a:rPr lang="es-MX" sz="2400" b="1" dirty="0"/>
              <a:t>interpretación</a:t>
            </a:r>
            <a:r>
              <a:rPr lang="es-MX" sz="2400" dirty="0"/>
              <a:t> adecuada de las tomografías axiales computarizadas.</a:t>
            </a:r>
          </a:p>
          <a:p>
            <a:endParaRPr lang="es-MX" dirty="0"/>
          </a:p>
        </p:txBody>
      </p:sp>
      <p:sp>
        <p:nvSpPr>
          <p:cNvPr id="5" name="Marcador de número de diapositiva 3">
            <a:extLst>
              <a:ext uri="{FF2B5EF4-FFF2-40B4-BE49-F238E27FC236}">
                <a16:creationId xmlns:a16="http://schemas.microsoft.com/office/drawing/2014/main" id="{B8C84958-EAF8-4C86-9C7A-CCB2411DA5E6}"/>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8</a:t>
            </a:fld>
            <a:endParaRPr lang="en-US" sz="4400" dirty="0">
              <a:solidFill>
                <a:schemeClr val="tx1"/>
              </a:solidFill>
            </a:endParaRPr>
          </a:p>
        </p:txBody>
      </p:sp>
    </p:spTree>
    <p:extLst>
      <p:ext uri="{BB962C8B-B14F-4D97-AF65-F5344CB8AC3E}">
        <p14:creationId xmlns:p14="http://schemas.microsoft.com/office/powerpoint/2010/main" val="738597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B7AB53-1D58-4939-9D14-23F6E13BAF20}"/>
              </a:ext>
            </a:extLst>
          </p:cNvPr>
          <p:cNvSpPr>
            <a:spLocks noGrp="1"/>
          </p:cNvSpPr>
          <p:nvPr>
            <p:ph idx="1"/>
          </p:nvPr>
        </p:nvSpPr>
        <p:spPr>
          <a:xfrm>
            <a:off x="2358887" y="1948070"/>
            <a:ext cx="9001839" cy="4232067"/>
          </a:xfrm>
        </p:spPr>
        <p:txBody>
          <a:bodyPr/>
          <a:lstStyle/>
          <a:p>
            <a:r>
              <a:rPr lang="es-MX" dirty="0"/>
              <a:t>Decodificar una imagen DICOM.</a:t>
            </a:r>
          </a:p>
          <a:p>
            <a:r>
              <a:rPr lang="es-MX" dirty="0"/>
              <a:t>Umbralizar una imagen en formato DICOM.</a:t>
            </a:r>
          </a:p>
          <a:p>
            <a:r>
              <a:rPr lang="es-MX" dirty="0"/>
              <a:t>Segmentar regiones dentro de una TAC.</a:t>
            </a:r>
          </a:p>
          <a:p>
            <a:r>
              <a:rPr lang="es-MX" dirty="0"/>
              <a:t>Clasificar regiones con base a la distancia Euclidiana.</a:t>
            </a:r>
          </a:p>
          <a:p>
            <a:r>
              <a:rPr lang="es-MX" dirty="0"/>
              <a:t>Analizar propiedades particulares del estudio</a:t>
            </a:r>
          </a:p>
          <a:p>
            <a:r>
              <a:rPr lang="es-MX" dirty="0"/>
              <a:t>Proporcionar un visor en 2D y 3D para las tomografías.</a:t>
            </a:r>
          </a:p>
        </p:txBody>
      </p:sp>
      <p:sp>
        <p:nvSpPr>
          <p:cNvPr id="5" name="Title 1">
            <a:extLst>
              <a:ext uri="{FF2B5EF4-FFF2-40B4-BE49-F238E27FC236}">
                <a16:creationId xmlns:a16="http://schemas.microsoft.com/office/drawing/2014/main" id="{55B21AB4-20EF-4110-82E5-4DEB834887DD}"/>
              </a:ext>
            </a:extLst>
          </p:cNvPr>
          <p:cNvSpPr>
            <a:spLocks noGrp="1"/>
          </p:cNvSpPr>
          <p:nvPr>
            <p:ph type="title"/>
          </p:nvPr>
        </p:nvSpPr>
        <p:spPr>
          <a:xfrm>
            <a:off x="1219200" y="-450574"/>
            <a:ext cx="10141526" cy="2103161"/>
          </a:xfrm>
        </p:spPr>
        <p:txBody>
          <a:bodyPr/>
          <a:lstStyle/>
          <a:p>
            <a:r>
              <a:rPr lang="es-MX" b="1" dirty="0">
                <a:solidFill>
                  <a:schemeClr val="bg1"/>
                </a:solidFill>
              </a:rPr>
              <a:t>Objetivos específicos</a:t>
            </a:r>
          </a:p>
        </p:txBody>
      </p:sp>
      <p:sp>
        <p:nvSpPr>
          <p:cNvPr id="6" name="Marcador de número de diapositiva 3">
            <a:extLst>
              <a:ext uri="{FF2B5EF4-FFF2-40B4-BE49-F238E27FC236}">
                <a16:creationId xmlns:a16="http://schemas.microsoft.com/office/drawing/2014/main" id="{F26A6D72-1F89-40B9-AF55-6B6BD0A9475F}"/>
              </a:ext>
            </a:extLst>
          </p:cNvPr>
          <p:cNvSpPr>
            <a:spLocks noGrp="1"/>
          </p:cNvSpPr>
          <p:nvPr>
            <p:ph type="sldNum" sz="quarter" idx="12"/>
          </p:nvPr>
        </p:nvSpPr>
        <p:spPr>
          <a:xfrm>
            <a:off x="8975336" y="6304029"/>
            <a:ext cx="2743200" cy="365125"/>
          </a:xfrm>
        </p:spPr>
        <p:txBody>
          <a:bodyPr/>
          <a:lstStyle/>
          <a:p>
            <a:fld id="{6D22F896-40B5-4ADD-8801-0D06FADFA095}" type="slidenum">
              <a:rPr lang="en-US" sz="4400" smtClean="0">
                <a:solidFill>
                  <a:schemeClr val="tx1"/>
                </a:solidFill>
              </a:rPr>
              <a:pPr/>
              <a:t>9</a:t>
            </a:fld>
            <a:endParaRPr lang="en-US" sz="4400" dirty="0">
              <a:solidFill>
                <a:schemeClr val="tx1"/>
              </a:solidFill>
            </a:endParaRPr>
          </a:p>
        </p:txBody>
      </p:sp>
    </p:spTree>
    <p:extLst>
      <p:ext uri="{BB962C8B-B14F-4D97-AF65-F5344CB8AC3E}">
        <p14:creationId xmlns:p14="http://schemas.microsoft.com/office/powerpoint/2010/main" val="110011182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1740</TotalTime>
  <Words>1440</Words>
  <Application>Microsoft Office PowerPoint</Application>
  <PresentationFormat>Panorámica</PresentationFormat>
  <Paragraphs>264</Paragraphs>
  <Slides>50</Slides>
  <Notes>1</Notes>
  <HiddenSlides>0</HiddenSlides>
  <MMClips>1</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50</vt:i4>
      </vt:variant>
    </vt:vector>
  </HeadingPairs>
  <TitlesOfParts>
    <vt:vector size="57" baseType="lpstr">
      <vt:lpstr>Arial</vt:lpstr>
      <vt:lpstr>Calibri</vt:lpstr>
      <vt:lpstr>Calibri Light</vt:lpstr>
      <vt:lpstr>Wingdings</vt:lpstr>
      <vt:lpstr>Wingdings 2</vt:lpstr>
      <vt:lpstr>HDOfficeLightV0</vt:lpstr>
      <vt:lpstr>1_HDOfficeLightV0</vt:lpstr>
      <vt:lpstr>Trabajo Terminal  2016-B018  Software de apoyo al análisis radiológico de tomografías axiales computarizadas</vt:lpstr>
      <vt:lpstr>Contenido</vt:lpstr>
      <vt:lpstr>Presentación de PowerPoint</vt:lpstr>
      <vt:lpstr>Introducción</vt:lpstr>
      <vt:lpstr>Planteamiento del problema</vt:lpstr>
      <vt:lpstr>Propuesta de solución</vt:lpstr>
      <vt:lpstr>Justificación</vt:lpstr>
      <vt:lpstr>Objetivo general</vt:lpstr>
      <vt:lpstr>Objetivos específicos</vt:lpstr>
      <vt:lpstr>Presentación de PowerPoint</vt:lpstr>
      <vt:lpstr>Esquema general de sistema</vt:lpstr>
      <vt:lpstr>Lectura de datos</vt:lpstr>
      <vt:lpstr>Tratamiento de imagen</vt:lpstr>
      <vt:lpstr>Representación gráfica</vt:lpstr>
      <vt:lpstr>Presentación de PowerPoint</vt:lpstr>
      <vt:lpstr>Módulo de decodificación</vt:lpstr>
      <vt:lpstr>Módulo de clasificación </vt:lpstr>
      <vt:lpstr>Módulo de umbralización</vt:lpstr>
      <vt:lpstr>Módulo de segmentación</vt:lpstr>
      <vt:lpstr>Análisis de regiones</vt:lpstr>
      <vt:lpstr>Módulo de representación gráfica</vt:lpstr>
      <vt:lpstr>Presentación de PowerPoint</vt:lpstr>
      <vt:lpstr>Demostración en vivo</vt:lpstr>
      <vt:lpstr>Presentación de PowerPoint</vt:lpstr>
      <vt:lpstr>Conclusiones</vt:lpstr>
      <vt:lpstr>Trabajo a futuro</vt:lpstr>
      <vt:lpstr>Referencias</vt:lpstr>
      <vt:lpstr>Presentación de PowerPoint</vt:lpstr>
      <vt:lpstr>Presentación de PowerPoint</vt:lpstr>
      <vt:lpstr>Presentación de PowerPoint</vt:lpstr>
      <vt:lpstr>Entrevista con el especialista</vt:lpstr>
      <vt:lpstr>Presentación de PowerPoint</vt:lpstr>
      <vt:lpstr>Imágenes médicas</vt:lpstr>
      <vt:lpstr>Costo estudio</vt:lpstr>
      <vt:lpstr>Estructura DICOM</vt:lpstr>
      <vt:lpstr>Estado del arte </vt:lpstr>
      <vt:lpstr>Tabla precios</vt:lpstr>
      <vt:lpstr>Escala de Hounsfield</vt:lpstr>
      <vt:lpstr>Modelo de datos</vt:lpstr>
      <vt:lpstr>Radiólogo consultado</vt:lpstr>
      <vt:lpstr>Análisis de riesgos</vt:lpstr>
      <vt:lpstr>Plan de contención de riesgos</vt:lpstr>
      <vt:lpstr>Costo del sistema</vt:lpstr>
      <vt:lpstr>Requerimientos funcionales</vt:lpstr>
      <vt:lpstr>Requerimientos no funcionales</vt:lpstr>
      <vt:lpstr>Modelo de desarrollo</vt:lpstr>
      <vt:lpstr>Etiquetas DICOM</vt:lpstr>
      <vt:lpstr>Diagrama de casos de uso</vt:lpstr>
      <vt:lpstr>Herramientas para el desarrollo</vt:lpstr>
      <vt:lpstr>Split and merge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Terminal  2016-B018  Software de apoyo al análisis radiológico de tomografías axiales computarizadas</dc:title>
  <dc:creator>Raul Alberto Leon Diaz</dc:creator>
  <cp:lastModifiedBy>Raúl Alberto León Díaz</cp:lastModifiedBy>
  <cp:revision>92</cp:revision>
  <dcterms:created xsi:type="dcterms:W3CDTF">2017-04-28T04:58:03Z</dcterms:created>
  <dcterms:modified xsi:type="dcterms:W3CDTF">2017-12-07T05:50:30Z</dcterms:modified>
</cp:coreProperties>
</file>